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7" r:id="rId4"/>
    <p:sldId id="276" r:id="rId5"/>
    <p:sldId id="294" r:id="rId6"/>
    <p:sldId id="280" r:id="rId7"/>
    <p:sldId id="295" r:id="rId8"/>
    <p:sldId id="306" r:id="rId9"/>
    <p:sldId id="307" r:id="rId10"/>
    <p:sldId id="311" r:id="rId11"/>
    <p:sldId id="279" r:id="rId12"/>
    <p:sldId id="278" r:id="rId13"/>
    <p:sldId id="289" r:id="rId14"/>
    <p:sldId id="290" r:id="rId15"/>
    <p:sldId id="291" r:id="rId16"/>
    <p:sldId id="296" r:id="rId17"/>
    <p:sldId id="309" r:id="rId18"/>
    <p:sldId id="308" r:id="rId19"/>
    <p:sldId id="282" r:id="rId20"/>
    <p:sldId id="310" r:id="rId21"/>
    <p:sldId id="292" r:id="rId22"/>
    <p:sldId id="285" r:id="rId23"/>
    <p:sldId id="283" r:id="rId24"/>
    <p:sldId id="284" r:id="rId25"/>
    <p:sldId id="286" r:id="rId26"/>
    <p:sldId id="297" r:id="rId27"/>
    <p:sldId id="298" r:id="rId28"/>
    <p:sldId id="287" r:id="rId29"/>
    <p:sldId id="299" r:id="rId30"/>
    <p:sldId id="300" r:id="rId31"/>
    <p:sldId id="301" r:id="rId32"/>
    <p:sldId id="302" r:id="rId33"/>
    <p:sldId id="304" r:id="rId34"/>
    <p:sldId id="317" r:id="rId35"/>
    <p:sldId id="327" r:id="rId36"/>
    <p:sldId id="303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00FF00"/>
    <a:srgbClr val="66FFCC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3FF47-BC57-49EF-96EE-E4D37FDF814E}" type="datetimeFigureOut">
              <a:rPr lang="en-GB" smtClean="0"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DAA31-783A-4ECF-86B8-C7445EB01E7D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hyperlink" Target="https://www.uniprot.org/uniprot/A0A2H0ZP91" TargetMode="External"/><Relationship Id="rId1" Type="http://schemas.openxmlformats.org/officeDocument/2006/relationships/hyperlink" Target="https://alphafold.ebi.ac.uk/search/organismScientificName/Candida%20auris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9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hyperlink" Target="https://www.rcsb.org/ligand/UTP" TargetMode="Externa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www.rcsb.org/ligand/URA" TargetMode="External"/><Relationship Id="rId5" Type="http://schemas.openxmlformats.org/officeDocument/2006/relationships/hyperlink" Target="https://www.rcsb.org/ligand/MG" TargetMode="Externa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www.rcsb.org/ligand/URA" TargetMode="Externa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83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83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6.png"/><Relationship Id="rId1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0.png"/><Relationship Id="rId3" Type="http://schemas.openxmlformats.org/officeDocument/2006/relationships/image" Target="../media/image77.png"/><Relationship Id="rId2" Type="http://schemas.openxmlformats.org/officeDocument/2006/relationships/image" Target="../media/image127.png"/><Relationship Id="rId1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png"/><Relationship Id="rId8" Type="http://schemas.openxmlformats.org/officeDocument/2006/relationships/image" Target="../media/image162.png"/><Relationship Id="rId7" Type="http://schemas.openxmlformats.org/officeDocument/2006/relationships/image" Target="../media/image161.png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4.png"/><Relationship Id="rId1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76.png"/><Relationship Id="rId7" Type="http://schemas.openxmlformats.org/officeDocument/2006/relationships/image" Target="../media/image175.png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78.png"/><Relationship Id="rId1" Type="http://schemas.openxmlformats.org/officeDocument/2006/relationships/image" Target="../media/image16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175.png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4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5.png"/><Relationship Id="rId2" Type="http://schemas.openxmlformats.org/officeDocument/2006/relationships/image" Target="../media/image127.png"/><Relationship Id="rId1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369017" y="1167761"/>
            <a:ext cx="91440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Structural analysis </a:t>
            </a:r>
            <a:br>
              <a:rPr lang="en-US" sz="3600" dirty="0" smtClean="0"/>
            </a:br>
            <a:r>
              <a:rPr lang="en-US" sz="3600" dirty="0" smtClean="0"/>
              <a:t>for </a:t>
            </a:r>
            <a:r>
              <a:rPr lang="en-US" sz="3600" b="1" dirty="0" smtClean="0"/>
              <a:t>FUR1</a:t>
            </a:r>
            <a:br>
              <a:rPr lang="en-US" sz="3600" dirty="0" smtClean="0"/>
            </a:br>
            <a:r>
              <a:rPr lang="en-US" sz="3600" dirty="0" smtClean="0"/>
              <a:t>in C. </a:t>
            </a:r>
            <a:r>
              <a:rPr lang="en-US" sz="3600" dirty="0" err="1" smtClean="0"/>
              <a:t>auris</a:t>
            </a:r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By </a:t>
            </a:r>
            <a:r>
              <a:rPr lang="en-US" sz="3600" b="1" dirty="0" smtClean="0"/>
              <a:t>Homology modelling </a:t>
            </a:r>
            <a:r>
              <a:rPr lang="en-US" sz="3600" dirty="0" smtClean="0"/>
              <a:t>and </a:t>
            </a:r>
            <a:r>
              <a:rPr lang="en-US" sz="3600" b="1" dirty="0" smtClean="0"/>
              <a:t>Docking analysis</a:t>
            </a:r>
            <a:endParaRPr lang="en-US" sz="3600" b="1" dirty="0" smtClean="0"/>
          </a:p>
          <a:p>
            <a:pPr algn="ctr"/>
            <a:endParaRPr lang="en-US" sz="3600" b="1" dirty="0"/>
          </a:p>
          <a:p>
            <a:pPr algn="ctr"/>
            <a:r>
              <a:rPr lang="en-US" sz="3600" dirty="0" smtClean="0"/>
              <a:t>(preliminary data)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759462" y="5996353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NK</a:t>
            </a:r>
            <a:endParaRPr lang="en-US" dirty="0" smtClean="0"/>
          </a:p>
          <a:p>
            <a:r>
              <a:rPr lang="en-US" dirty="0" smtClean="0"/>
              <a:t>25 June 2024</a:t>
            </a:r>
            <a:endParaRPr lang="de-A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012" y="329915"/>
            <a:ext cx="410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FUR1 is </a:t>
            </a:r>
            <a:r>
              <a:rPr lang="en-US" b="1" i="1" dirty="0" smtClean="0">
                <a:solidFill>
                  <a:srgbClr val="0000FF"/>
                </a:solidFill>
              </a:rPr>
              <a:t>Uracil </a:t>
            </a:r>
            <a:r>
              <a:rPr lang="en-US" b="1" i="1" dirty="0" err="1" smtClean="0">
                <a:solidFill>
                  <a:srgbClr val="0000FF"/>
                </a:solidFill>
              </a:rPr>
              <a:t>Phosphoribosyltransferase</a:t>
            </a:r>
            <a:endParaRPr lang="de-AT" b="1" i="1" dirty="0">
              <a:solidFill>
                <a:srgbClr val="0000FF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03" y="166253"/>
            <a:ext cx="5236090" cy="647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012" y="902525"/>
            <a:ext cx="4939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 structures of Uracil </a:t>
            </a:r>
            <a:r>
              <a:rPr lang="en-US" sz="1600" dirty="0" err="1" smtClean="0"/>
              <a:t>Phosphoribosyltransferase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1600" dirty="0" smtClean="0"/>
              <a:t>(</a:t>
            </a:r>
            <a:r>
              <a:rPr lang="en-US" sz="1600" dirty="0"/>
              <a:t>Update 25 June </a:t>
            </a:r>
            <a:r>
              <a:rPr lang="en-US" sz="1600" dirty="0" smtClean="0"/>
              <a:t>2024</a:t>
            </a:r>
            <a:r>
              <a:rPr lang="de-AT" sz="1600" dirty="0" smtClean="0"/>
              <a:t>)</a:t>
            </a:r>
            <a:endParaRPr lang="de-AT" sz="1600" dirty="0" smtClean="0"/>
          </a:p>
          <a:p>
            <a:r>
              <a:rPr lang="en-US" sz="1600" dirty="0" smtClean="0"/>
              <a:t>All structures share similar folding of tetramer formation.</a:t>
            </a:r>
            <a:endParaRPr lang="en-US" sz="16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63469" y="3360433"/>
            <a:ext cx="5383337" cy="260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581652" y="379964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C. </a:t>
            </a:r>
            <a:r>
              <a:rPr lang="en-US" sz="1600" b="1" dirty="0" err="1" smtClean="0">
                <a:solidFill>
                  <a:srgbClr val="00B0F0"/>
                </a:solidFill>
              </a:rPr>
              <a:t>auris</a:t>
            </a:r>
            <a:endParaRPr lang="de-AT" sz="1600" b="1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8602" y="1290320"/>
            <a:ext cx="1281077" cy="136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ectangle 7"/>
          <p:cNvSpPr/>
          <p:nvPr/>
        </p:nvSpPr>
        <p:spPr>
          <a:xfrm>
            <a:off x="10253295" y="81280"/>
            <a:ext cx="1281077" cy="136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tangle 8"/>
          <p:cNvSpPr/>
          <p:nvPr/>
        </p:nvSpPr>
        <p:spPr>
          <a:xfrm>
            <a:off x="10273616" y="5284554"/>
            <a:ext cx="1281077" cy="136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tangle 9"/>
          <p:cNvSpPr/>
          <p:nvPr/>
        </p:nvSpPr>
        <p:spPr>
          <a:xfrm>
            <a:off x="8936648" y="1432776"/>
            <a:ext cx="1281077" cy="136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tangle 10"/>
          <p:cNvSpPr/>
          <p:nvPr/>
        </p:nvSpPr>
        <p:spPr>
          <a:xfrm>
            <a:off x="7627054" y="71336"/>
            <a:ext cx="1281077" cy="1361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3" y="449990"/>
            <a:ext cx="6038850" cy="587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8863" y="6347011"/>
            <a:ext cx="37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Guadalupe M., et al., Antibiotics 2020</a:t>
            </a:r>
            <a:endParaRPr lang="de-AT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449990"/>
            <a:ext cx="4554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FUR1 mutant (F211I) is </a:t>
            </a:r>
            <a:r>
              <a:rPr lang="en-US" sz="1600" dirty="0"/>
              <a:t>associated with 5FC </a:t>
            </a:r>
            <a:r>
              <a:rPr lang="en-US" sz="1600" dirty="0" smtClean="0"/>
              <a:t>resistance (similar to the reports in C. </a:t>
            </a:r>
            <a:r>
              <a:rPr lang="en-US" sz="1600" dirty="0" err="1" smtClean="0"/>
              <a:t>albicans</a:t>
            </a:r>
            <a:r>
              <a:rPr lang="en-US" sz="1600" dirty="0" smtClean="0"/>
              <a:t> and C. </a:t>
            </a:r>
            <a:r>
              <a:rPr lang="en-US" sz="1600" dirty="0" err="1" smtClean="0"/>
              <a:t>lusitaniae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Rhodes J., et al., 2018</a:t>
            </a:r>
            <a:endParaRPr lang="de-AT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7130022" y="2075086"/>
            <a:ext cx="4924425" cy="2954606"/>
            <a:chOff x="7130022" y="2075086"/>
            <a:chExt cx="4924425" cy="2954606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22" y="2075086"/>
              <a:ext cx="4924425" cy="262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907324" y="4721915"/>
              <a:ext cx="1567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Dodgson AR., 2004</a:t>
              </a:r>
              <a:endParaRPr lang="de-AT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0659" y="116517"/>
            <a:ext cx="862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publications reported that FUR1 mutant is related to 5FC resistance in different spp.!</a:t>
            </a:r>
            <a:endParaRPr lang="de-AT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9" y="179690"/>
            <a:ext cx="5863847" cy="35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2600" y="609600"/>
            <a:ext cx="1579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C. </a:t>
            </a:r>
            <a:r>
              <a:rPr lang="en-US" sz="1600" b="1" dirty="0" err="1" smtClean="0">
                <a:solidFill>
                  <a:srgbClr val="00B0F0"/>
                </a:solidFill>
              </a:rPr>
              <a:t>albicans</a:t>
            </a:r>
            <a:r>
              <a:rPr lang="en-US" sz="1600" b="1" dirty="0" smtClean="0">
                <a:solidFill>
                  <a:srgbClr val="00B0F0"/>
                </a:solidFill>
              </a:rPr>
              <a:t> FUR1</a:t>
            </a:r>
            <a:endParaRPr lang="de-AT" sz="1600" b="1" dirty="0">
              <a:solidFill>
                <a:srgbClr val="00B0F0"/>
              </a:solidFill>
            </a:endParaRPr>
          </a:p>
        </p:txBody>
      </p:sp>
      <p:pic>
        <p:nvPicPr>
          <p:cNvPr id="5126" name="Picture 6" descr="D:\Nextcloud\nkhunw79\Trinh_Project\FUR1_project\7RH8-240625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42" y="489804"/>
            <a:ext cx="2936058" cy="29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654800" y="1957833"/>
            <a:ext cx="520700" cy="3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Box 4"/>
          <p:cNvSpPr txBox="1"/>
          <p:nvPr/>
        </p:nvSpPr>
        <p:spPr>
          <a:xfrm>
            <a:off x="7835900" y="120472"/>
            <a:ext cx="339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FUR1 tetramer binding with 4 UTP</a:t>
            </a:r>
            <a:endParaRPr lang="de-AT" dirty="0"/>
          </a:p>
        </p:txBody>
      </p:sp>
      <p:pic>
        <p:nvPicPr>
          <p:cNvPr id="5127" name="Picture 7" descr="D:\Nextcloud\nkhunw79\Trinh_Project\FUR1_project\7RH8-surface-240625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245" y="609599"/>
            <a:ext cx="2662455" cy="26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81791" y="373597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Monomer of FUR1 binding with UTP</a:t>
            </a:r>
            <a:endParaRPr lang="de-AT" dirty="0"/>
          </a:p>
        </p:txBody>
      </p:sp>
      <p:sp>
        <p:nvSpPr>
          <p:cNvPr id="16" name="TextBox 15"/>
          <p:cNvSpPr txBox="1"/>
          <p:nvPr/>
        </p:nvSpPr>
        <p:spPr>
          <a:xfrm>
            <a:off x="8437745" y="143223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32104" y="1419389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7745" y="2142495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42600" y="2116506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4185" y="2173347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72855" y="1550194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UTP</a:t>
            </a:r>
            <a:endParaRPr lang="de-AT" sz="1100" b="1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312400" y="4558060"/>
            <a:ext cx="1422400" cy="2014538"/>
            <a:chOff x="9880600" y="4253260"/>
            <a:chExt cx="1422400" cy="2014538"/>
          </a:xfrm>
        </p:grpSpPr>
        <p:pic>
          <p:nvPicPr>
            <p:cNvPr id="5129" name="Picture 9" descr="D:\Nextcloud\nkhunw79\Trinh_Project\FUR1_project\7RH8-monomer-240625-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3" r="24980"/>
            <a:stretch>
              <a:fillRect/>
            </a:stretch>
          </p:blipFill>
          <p:spPr bwMode="auto">
            <a:xfrm>
              <a:off x="9880600" y="4253260"/>
              <a:ext cx="1422400" cy="2014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0300859" y="4682709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60923" y="4327227"/>
            <a:ext cx="4818198" cy="2245371"/>
            <a:chOff x="5760923" y="4327227"/>
            <a:chExt cx="4818198" cy="2245371"/>
          </a:xfrm>
        </p:grpSpPr>
        <p:grpSp>
          <p:nvGrpSpPr>
            <p:cNvPr id="13" name="Group 12"/>
            <p:cNvGrpSpPr/>
            <p:nvPr/>
          </p:nvGrpSpPr>
          <p:grpSpPr>
            <a:xfrm>
              <a:off x="5760923" y="4432578"/>
              <a:ext cx="3792062" cy="2140020"/>
              <a:chOff x="5760923" y="4127778"/>
              <a:chExt cx="3792062" cy="214002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354014" y="4127778"/>
                <a:ext cx="1198971" cy="2140020"/>
                <a:chOff x="8354014" y="4127778"/>
                <a:chExt cx="1198971" cy="2140020"/>
              </a:xfrm>
            </p:grpSpPr>
            <p:pic>
              <p:nvPicPr>
                <p:cNvPr id="5128" name="Picture 8" descr="D:\Nextcloud\nkhunw79\Trinh_Project\FUR1_project\7RH8-monomer-240625-1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65" r="31908"/>
                <a:stretch>
                  <a:fillRect/>
                </a:stretch>
              </p:blipFill>
              <p:spPr bwMode="auto">
                <a:xfrm>
                  <a:off x="8354014" y="4127778"/>
                  <a:ext cx="1198971" cy="21400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8719503" y="4649943"/>
                  <a:ext cx="42191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 smtClean="0">
                      <a:solidFill>
                        <a:srgbClr val="FF0000"/>
                      </a:solidFill>
                    </a:rPr>
                    <a:t>UTP</a:t>
                  </a:r>
                  <a:endParaRPr lang="de-AT" sz="11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5760923" y="5120758"/>
                <a:ext cx="27356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FUR1 has 2 long arms to hold tetramer complex.</a:t>
                </a:r>
                <a:endParaRPr lang="en-US" sz="1200" dirty="0" smtClean="0">
                  <a:solidFill>
                    <a:srgbClr val="C00000"/>
                  </a:solidFill>
                </a:endParaRPr>
              </a:p>
              <a:p>
                <a:r>
                  <a:rPr lang="en-US" sz="1200" dirty="0" smtClean="0">
                    <a:solidFill>
                      <a:srgbClr val="C00000"/>
                    </a:solidFill>
                  </a:rPr>
                  <a:t>Therefore, truncated at will affect tetramer formation (?)</a:t>
                </a:r>
                <a:endParaRPr lang="en-US" sz="1200" dirty="0" smtClean="0">
                  <a:solidFill>
                    <a:srgbClr val="C00000"/>
                  </a:solidFill>
                </a:endParaRPr>
              </a:p>
              <a:p>
                <a:endParaRPr lang="de-AT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7714185" y="4649943"/>
                <a:ext cx="723560" cy="547845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714185" y="5719057"/>
                <a:ext cx="1239314" cy="22454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761081" y="4327227"/>
              <a:ext cx="1818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UTP binding site is intramolecular pocket</a:t>
              </a:r>
              <a:endParaRPr lang="de-AT" sz="12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9021837" y="4806497"/>
              <a:ext cx="239151" cy="55810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83" y="298939"/>
            <a:ext cx="5975839" cy="319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716937" y="661792"/>
            <a:ext cx="2552649" cy="2473955"/>
            <a:chOff x="6716937" y="661792"/>
            <a:chExt cx="2552649" cy="2473955"/>
          </a:xfrm>
        </p:grpSpPr>
        <p:pic>
          <p:nvPicPr>
            <p:cNvPr id="2051" name="Picture 3" descr="D:\Nextcloud\nkhunw79\Trinh_Project\FUR1_project\PDB_FUR1\1JLS-tetramer-24062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6937" y="661792"/>
              <a:ext cx="2473955" cy="247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745083" y="2406581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357889" y="2800495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PRP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53867" y="2758804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Mg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2" name="Picture 4" descr="D:\Nextcloud\nkhunw79\Trinh_Project\FUR1_project\PDB_FUR1\1JLS-tetramer-surface-24062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138" y="770321"/>
            <a:ext cx="2227386" cy="222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0047286" y="3432110"/>
            <a:ext cx="1910252" cy="2935783"/>
            <a:chOff x="7280640" y="3598337"/>
            <a:chExt cx="1910252" cy="2935783"/>
          </a:xfrm>
        </p:grpSpPr>
        <p:pic>
          <p:nvPicPr>
            <p:cNvPr id="2054" name="Picture 6" descr="D:\Nextcloud\nkhunw79\Trinh_Project\FUR1_project\PDB_FUR1\Align-1JLS-AF-monomer-240626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1" r="15731"/>
            <a:stretch>
              <a:fillRect/>
            </a:stretch>
          </p:blipFill>
          <p:spPr bwMode="auto">
            <a:xfrm>
              <a:off x="7280640" y="3598337"/>
              <a:ext cx="1910252" cy="293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565638" y="5560089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08686" y="5821699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76626" y="5458462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80640" y="120472"/>
            <a:ext cx="421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FUR1 tetramer binding with uracil, PRP, Mg</a:t>
            </a:r>
            <a:endParaRPr lang="de-AT" dirty="0"/>
          </a:p>
        </p:txBody>
      </p:sp>
      <p:grpSp>
        <p:nvGrpSpPr>
          <p:cNvPr id="7" name="Group 6"/>
          <p:cNvGrpSpPr/>
          <p:nvPr/>
        </p:nvGrpSpPr>
        <p:grpSpPr>
          <a:xfrm>
            <a:off x="7017154" y="3692883"/>
            <a:ext cx="2624273" cy="2497015"/>
            <a:chOff x="3763107" y="3851924"/>
            <a:chExt cx="2624273" cy="2497015"/>
          </a:xfrm>
        </p:grpSpPr>
        <p:pic>
          <p:nvPicPr>
            <p:cNvPr id="2055" name="Picture 7" descr="D:\Nextcloud\nkhunw79\Trinh_Project\FUR1_project\PDB_FUR1\Align-1JLS-AF-tetramer-24062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107" y="3851924"/>
              <a:ext cx="2497015" cy="249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862877" y="564374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51423" y="5934884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75999" y="5804079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10371" y="120472"/>
            <a:ext cx="2061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Schumacher M.A., et al., 2002</a:t>
            </a:r>
            <a:endParaRPr lang="de-AT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32" y="352792"/>
            <a:ext cx="6438168" cy="343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80640" y="120472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FUR1 tetramer binding with 4 GTP</a:t>
            </a:r>
            <a:endParaRPr lang="de-AT" dirty="0"/>
          </a:p>
        </p:txBody>
      </p:sp>
      <p:grpSp>
        <p:nvGrpSpPr>
          <p:cNvPr id="2" name="Group 1"/>
          <p:cNvGrpSpPr/>
          <p:nvPr/>
        </p:nvGrpSpPr>
        <p:grpSpPr>
          <a:xfrm>
            <a:off x="7168584" y="727370"/>
            <a:ext cx="2502953" cy="2502953"/>
            <a:chOff x="7168584" y="727370"/>
            <a:chExt cx="2502953" cy="2502953"/>
          </a:xfrm>
        </p:grpSpPr>
        <p:pic>
          <p:nvPicPr>
            <p:cNvPr id="4099" name="Picture 3" descr="D:\Nextcloud\nkhunw79\Trinh_Project\FUR1_project\PDB_FUR1\1JLR-tetramer-24062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584" y="727370"/>
              <a:ext cx="2502953" cy="250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545341" y="1504199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89557" y="2195860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68217" y="1525794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55495" y="2195860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697992" y="654794"/>
            <a:ext cx="2435393" cy="2435393"/>
            <a:chOff x="9697992" y="654794"/>
            <a:chExt cx="2435393" cy="2435393"/>
          </a:xfrm>
        </p:grpSpPr>
        <p:pic>
          <p:nvPicPr>
            <p:cNvPr id="4100" name="Picture 4" descr="D:\Nextcloud\nkhunw79\Trinh_Project\FUR1_project\PDB_FUR1\1JLR-surface-24062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7992" y="654794"/>
              <a:ext cx="2435393" cy="243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054079" y="1425783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356802" y="2069426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23847" y="1486192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8725" y="2076716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G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036457" y="3684108"/>
            <a:ext cx="1758462" cy="2421965"/>
            <a:chOff x="10036457" y="3684108"/>
            <a:chExt cx="1758462" cy="2421965"/>
          </a:xfrm>
        </p:grpSpPr>
        <p:pic>
          <p:nvPicPr>
            <p:cNvPr id="4102" name="Picture 6" descr="D:\Nextcloud\nkhunw79\Trinh_Project\FUR1_project\PDB_FUR1\Align-1JLR-AF-monomer-240626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0" t="6470" r="23373"/>
            <a:stretch>
              <a:fillRect/>
            </a:stretch>
          </p:blipFill>
          <p:spPr bwMode="auto">
            <a:xfrm>
              <a:off x="10036457" y="3684108"/>
              <a:ext cx="1758462" cy="242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0345079" y="4315339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236418" y="3786061"/>
            <a:ext cx="2320012" cy="2320012"/>
            <a:chOff x="7236418" y="3786061"/>
            <a:chExt cx="2320012" cy="2320012"/>
          </a:xfrm>
        </p:grpSpPr>
        <p:pic>
          <p:nvPicPr>
            <p:cNvPr id="4101" name="Picture 5" descr="D:\Nextcloud\nkhunw79\Trinh_Project\FUR1_project\PDB_FUR1\Align-1JLR-AF-tetramer-24062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418" y="3786061"/>
              <a:ext cx="2320012" cy="232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8525497" y="4446144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67271" y="5079190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68217" y="5100785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36051" y="4446144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910371" y="120472"/>
            <a:ext cx="2061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Schumacher M.A., et al., 2002</a:t>
            </a:r>
            <a:endParaRPr lang="de-AT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9718" y="50800"/>
            <a:ext cx="444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Alignment of structures between </a:t>
            </a:r>
            <a:endParaRPr lang="en-US" dirty="0" smtClean="0"/>
          </a:p>
          <a:p>
            <a:pPr algn="ctr"/>
            <a:r>
              <a:rPr lang="en-US" dirty="0" smtClean="0"/>
              <a:t>substrate-bound (1JLS) and GTP-bound (1JLR)</a:t>
            </a:r>
            <a:endParaRPr lang="de-AT" dirty="0"/>
          </a:p>
        </p:txBody>
      </p:sp>
      <p:sp>
        <p:nvSpPr>
          <p:cNvPr id="3" name="TextBox 2"/>
          <p:cNvSpPr txBox="1"/>
          <p:nvPr/>
        </p:nvSpPr>
        <p:spPr>
          <a:xfrm>
            <a:off x="363093" y="5127935"/>
            <a:ext cx="2365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808000"/>
                </a:solidFill>
              </a:rPr>
              <a:t>1JLS (substrate-bound) = olive</a:t>
            </a:r>
            <a:endParaRPr lang="en-US" sz="1400" dirty="0" smtClean="0">
              <a:solidFill>
                <a:srgbClr val="808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B0F0"/>
                </a:solidFill>
              </a:rPr>
              <a:t>1JLR (GTP-bound) = cyan</a:t>
            </a:r>
            <a:endParaRPr lang="de-AT" sz="1400" dirty="0">
              <a:solidFill>
                <a:srgbClr val="00B0F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-425271" y="1348316"/>
            <a:ext cx="3779619" cy="3779619"/>
            <a:chOff x="14987" y="1348316"/>
            <a:chExt cx="3779619" cy="3779619"/>
          </a:xfrm>
        </p:grpSpPr>
        <p:pic>
          <p:nvPicPr>
            <p:cNvPr id="3074" name="Picture 2" descr="D:\Nextcloud\nkhunw79\Trinh_Project\FUR1_project_from_Tom\PDB_FUR1\Align-1JLS-1JLR-240627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7" y="1348316"/>
              <a:ext cx="3779619" cy="377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477569" y="2497625"/>
              <a:ext cx="481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/>
                  </a:solidFill>
                </a:rPr>
                <a:t>GTP</a:t>
              </a:r>
              <a:endParaRPr lang="de-AT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80715" y="4248072"/>
              <a:ext cx="553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00"/>
                  </a:solidFill>
                </a:rPr>
                <a:t>Uracil</a:t>
              </a:r>
              <a:endParaRPr lang="de-AT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68841" y="429756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FF"/>
                  </a:solidFill>
                </a:rPr>
                <a:t>PRP</a:t>
              </a:r>
              <a:endParaRPr lang="de-AT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864" y="4268318"/>
              <a:ext cx="393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FF"/>
                  </a:solidFill>
                </a:rPr>
                <a:t>Mg</a:t>
              </a:r>
              <a:endParaRPr lang="de-AT" sz="12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69608" y="1348316"/>
            <a:ext cx="3600000" cy="3600000"/>
            <a:chOff x="3422650" y="1348316"/>
            <a:chExt cx="3600000" cy="3600000"/>
          </a:xfrm>
        </p:grpSpPr>
        <p:pic>
          <p:nvPicPr>
            <p:cNvPr id="3075" name="Picture 3" descr="D:\Nextcloud\nkhunw79\Trinh_Project\FUR1_project_from_Tom\PDB_FUR1\Align-1JLS-1JLR-binding-24062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650" y="1348316"/>
              <a:ext cx="3600000" cy="36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638290" y="4114643"/>
              <a:ext cx="553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00"/>
                  </a:solidFill>
                </a:rPr>
                <a:t>Uracil</a:t>
              </a:r>
              <a:endParaRPr lang="de-AT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26416" y="416413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FF"/>
                  </a:solidFill>
                </a:rPr>
                <a:t>PRP</a:t>
              </a:r>
              <a:endParaRPr lang="de-AT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2439" y="4134889"/>
              <a:ext cx="393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FF"/>
                  </a:solidFill>
                </a:rPr>
                <a:t>Mg</a:t>
              </a:r>
              <a:endParaRPr lang="de-AT" sz="1200" b="1" dirty="0">
                <a:solidFill>
                  <a:srgbClr val="FF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1475" y="2279136"/>
              <a:ext cx="481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accent2"/>
                  </a:solidFill>
                </a:rPr>
                <a:t>GTP</a:t>
              </a:r>
              <a:endParaRPr lang="de-AT" sz="1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54348" y="6171734"/>
            <a:ext cx="651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Structures of both conformations share the exact structural folding!</a:t>
            </a:r>
            <a:endParaRPr lang="de-AT" dirty="0"/>
          </a:p>
        </p:txBody>
      </p:sp>
      <p:pic>
        <p:nvPicPr>
          <p:cNvPr id="3077" name="Picture 5" descr="D:\Nextcloud\nkhunw79\Trinh_Project\FUR1_project_from_Tom\PDB_FUR1\Align-1JLS-1JLR-tetramer-2406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76" y="1348159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Nextcloud\nkhunw79\Trinh_Project\FUR1_project_from_Tom\PDB_FUR1\Align-1JLS-1JLR-tetramer-surface-24062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376" y="1348159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85423" y="983734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Monomer</a:t>
            </a:r>
            <a:endParaRPr lang="de-A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55832" y="983734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Tetramer</a:t>
            </a:r>
            <a:endParaRPr lang="de-AT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63" y="163310"/>
            <a:ext cx="6132923" cy="244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0371" y="120472"/>
            <a:ext cx="2061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Schumacher M.A., et al., 1998</a:t>
            </a:r>
            <a:endParaRPr lang="de-AT" sz="1200" dirty="0"/>
          </a:p>
        </p:txBody>
      </p:sp>
      <p:sp>
        <p:nvSpPr>
          <p:cNvPr id="2" name="Rectangle 1"/>
          <p:cNvSpPr/>
          <p:nvPr/>
        </p:nvSpPr>
        <p:spPr>
          <a:xfrm>
            <a:off x="9945882" y="6516670"/>
            <a:ext cx="19736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100" dirty="0" smtClean="0">
                <a:solidFill>
                  <a:srgbClr val="FF0000"/>
                </a:solidFill>
              </a:rPr>
              <a:t>URF = 5FU or 5-FLUOROURACIL</a:t>
            </a:r>
            <a:endParaRPr lang="de-AT" sz="1100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42322" y="3490321"/>
            <a:ext cx="2949678" cy="2949678"/>
            <a:chOff x="9242322" y="3687096"/>
            <a:chExt cx="2949678" cy="2949678"/>
          </a:xfrm>
        </p:grpSpPr>
        <p:pic>
          <p:nvPicPr>
            <p:cNvPr id="2055" name="Picture 7" descr="D:\Nextcloud\nkhunw79\Trinh_Project\FUR1_project_from_Tom\PDB_FUR1\1UPF-monomer-2406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322" y="3687096"/>
              <a:ext cx="2949678" cy="294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908509" y="5681803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10646" y="4892236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SO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41866" y="5768364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SO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438967" y="216857"/>
            <a:ext cx="2723783" cy="2723783"/>
            <a:chOff x="9438967" y="216857"/>
            <a:chExt cx="2723783" cy="2723783"/>
          </a:xfrm>
        </p:grpSpPr>
        <p:pic>
          <p:nvPicPr>
            <p:cNvPr id="2052" name="Picture 4" descr="D:\Nextcloud\nkhunw79\Trinh_Project\FUR1_project_from_Tom\PDB_FUR1\1UPF-tetramer-surface-2406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967" y="216857"/>
              <a:ext cx="2723783" cy="272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1217565" y="1984875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03169" y="2086184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4533" y="824669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173647" y="846078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98392" y="163310"/>
            <a:ext cx="2895315" cy="2895315"/>
            <a:chOff x="6798392" y="163310"/>
            <a:chExt cx="2895315" cy="2895315"/>
          </a:xfrm>
        </p:grpSpPr>
        <p:pic>
          <p:nvPicPr>
            <p:cNvPr id="2051" name="Picture 3" descr="D:\Nextcloud\nkhunw79\Trinh_Project\FUR1_project_from_Tom\PDB_FUR1\1UPF-tetramer-2406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392" y="163310"/>
              <a:ext cx="2895315" cy="289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8626765" y="2003298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12369" y="2104607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73733" y="843092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82847" y="864501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7" name="Picture 9" descr="D:\Nextcloud\nkhunw79\Trinh_Project\FUR1_project_from_Tom\PDB_FUR1\Align-1UPF-AF-monomer-2406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88" y="3026266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40020" y="6508975"/>
            <a:ext cx="3315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Alignment of </a:t>
            </a:r>
            <a:r>
              <a:rPr lang="en-US" sz="1200" dirty="0" smtClean="0">
                <a:solidFill>
                  <a:srgbClr val="0000FF"/>
                </a:solidFill>
              </a:rPr>
              <a:t>1UPF (blue)</a:t>
            </a:r>
            <a:r>
              <a:rPr lang="en-US" sz="1200" dirty="0" smtClean="0"/>
              <a:t> with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A0A2H0ZP91 (gray)</a:t>
            </a:r>
            <a:endParaRPr lang="de-AT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38977" y="3490321"/>
            <a:ext cx="2949678" cy="2949678"/>
            <a:chOff x="6938977" y="3687096"/>
            <a:chExt cx="2949678" cy="2949678"/>
          </a:xfrm>
        </p:grpSpPr>
        <p:pic>
          <p:nvPicPr>
            <p:cNvPr id="2056" name="Picture 8" descr="D:\Nextcloud\nkhunw79\Trinh_Project\FUR1_project_from_Tom\PDB_FUR1\1UPF-monomer-surface-2406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77" y="3687096"/>
              <a:ext cx="2949678" cy="294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767956" y="5943413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9" y="349764"/>
            <a:ext cx="6263456" cy="235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419303" y="349764"/>
            <a:ext cx="2614662" cy="2614662"/>
            <a:chOff x="9419303" y="349764"/>
            <a:chExt cx="2614662" cy="2614662"/>
          </a:xfrm>
        </p:grpSpPr>
        <p:pic>
          <p:nvPicPr>
            <p:cNvPr id="3076" name="Picture 4" descr="D:\Nextcloud\nkhunw79\Trinh_Project\FUR1_project_from_Tom\PDB_FUR1\1BD4-tetramer-surface-2406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9303" y="349764"/>
              <a:ext cx="2614662" cy="261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822426" y="913665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5077" y="90015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45330" y="214269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021509" y="2114441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51522" y="191729"/>
            <a:ext cx="3200400" cy="3200400"/>
            <a:chOff x="6651522" y="191729"/>
            <a:chExt cx="3200400" cy="3200400"/>
          </a:xfrm>
        </p:grpSpPr>
        <p:pic>
          <p:nvPicPr>
            <p:cNvPr id="3075" name="Picture 3" descr="D:\Nextcloud\nkhunw79\Trinh_Project\FUR1_project_from_Tom\PDB_FUR1\1BD4-tetramer-2406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522" y="191729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096736" y="928414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94800" y="900157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58987" y="2378116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37186" y="2349860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851922" y="3672349"/>
            <a:ext cx="1927122" cy="2698956"/>
            <a:chOff x="9851922" y="3672349"/>
            <a:chExt cx="1927122" cy="2698956"/>
          </a:xfrm>
        </p:grpSpPr>
        <p:pic>
          <p:nvPicPr>
            <p:cNvPr id="3077" name="Picture 5" descr="D:\Nextcloud\nkhunw79\Trinh_Project\FUR1_project_from_Tom\PDB_FUR1\1BD4-monomer-240628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80" t="11880" r="24020" b="13148"/>
            <a:stretch>
              <a:fillRect/>
            </a:stretch>
          </p:blipFill>
          <p:spPr bwMode="auto">
            <a:xfrm>
              <a:off x="9950244" y="3672349"/>
              <a:ext cx="1828800" cy="2698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1129665" y="5629474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51922" y="4741240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PO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71328" y="5740776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PO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812908" y="3864078"/>
            <a:ext cx="1950066" cy="2507227"/>
            <a:chOff x="7812908" y="3864078"/>
            <a:chExt cx="1950066" cy="2507227"/>
          </a:xfrm>
        </p:grpSpPr>
        <p:pic>
          <p:nvPicPr>
            <p:cNvPr id="3078" name="Picture 6" descr="D:\Nextcloud\nkhunw79\Trinh_Project\FUR1_project_from_Tom\PDB_FUR1\1BD4-monomer-surface-240628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3" t="9052" r="17877" b="9832"/>
            <a:stretch>
              <a:fillRect/>
            </a:stretch>
          </p:blipFill>
          <p:spPr bwMode="auto">
            <a:xfrm>
              <a:off x="7812908" y="3864078"/>
              <a:ext cx="1950066" cy="2507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104975" y="5671078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46638" y="5782380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PO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691405" y="3790337"/>
            <a:ext cx="1920234" cy="2580968"/>
            <a:chOff x="4878772" y="3672349"/>
            <a:chExt cx="1920234" cy="2580968"/>
          </a:xfrm>
        </p:grpSpPr>
        <p:pic>
          <p:nvPicPr>
            <p:cNvPr id="23" name="Picture 2" descr="D:\Nextcloud\nkhunw79\Trinh_Project\FUR1_project_from_Tom\PDB_FUR1\Align-1BD4-AF-240628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0" t="2877" r="17594" b="8136"/>
            <a:stretch>
              <a:fillRect/>
            </a:stretch>
          </p:blipFill>
          <p:spPr bwMode="auto">
            <a:xfrm>
              <a:off x="4878772" y="3672349"/>
              <a:ext cx="1920234" cy="2580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127019" y="5479166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78772" y="4708916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PO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68682" y="5590468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4"/>
                  </a:solidFill>
                </a:rPr>
                <a:t>PO</a:t>
              </a:r>
              <a:r>
                <a:rPr lang="en-US" sz="1100" b="1" baseline="-25000" dirty="0" smtClean="0">
                  <a:solidFill>
                    <a:schemeClr val="accent4"/>
                  </a:solidFill>
                </a:rPr>
                <a:t>4</a:t>
              </a:r>
              <a:endParaRPr lang="de-AT" sz="1100" b="1" baseline="-25000" dirty="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008" y="153182"/>
            <a:ext cx="456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AlphaFold</a:t>
            </a:r>
            <a:r>
              <a:rPr lang="en-US" dirty="0" smtClean="0"/>
              <a:t> of </a:t>
            </a:r>
            <a:r>
              <a:rPr lang="de-AT" b="1" dirty="0"/>
              <a:t>Uracil phosphoribosyltransferase</a:t>
            </a:r>
            <a:endParaRPr lang="de-AT" b="1" dirty="0"/>
          </a:p>
          <a:p>
            <a:endParaRPr lang="de-AT" dirty="0"/>
          </a:p>
        </p:txBody>
      </p:sp>
      <p:sp>
        <p:nvSpPr>
          <p:cNvPr id="3" name="Rectangle 2"/>
          <p:cNvSpPr/>
          <p:nvPr/>
        </p:nvSpPr>
        <p:spPr>
          <a:xfrm>
            <a:off x="285008" y="634413"/>
            <a:ext cx="456035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u="sng" dirty="0"/>
              <a:t>Information</a:t>
            </a:r>
            <a:endParaRPr lang="de-AT" sz="1400" u="sng" dirty="0"/>
          </a:p>
          <a:p>
            <a:r>
              <a:rPr lang="de-AT" sz="1400" dirty="0" smtClean="0"/>
              <a:t>Protein: Uracil </a:t>
            </a:r>
            <a:r>
              <a:rPr lang="de-AT" sz="1400" dirty="0"/>
              <a:t>phosphoribosyltransferase</a:t>
            </a:r>
            <a:endParaRPr lang="de-AT" sz="1400" dirty="0"/>
          </a:p>
          <a:p>
            <a:r>
              <a:rPr lang="de-AT" sz="1400" dirty="0" smtClean="0"/>
              <a:t>Gene: B9J08_004076</a:t>
            </a:r>
            <a:endParaRPr lang="de-AT" sz="1400" dirty="0"/>
          </a:p>
          <a:p>
            <a:r>
              <a:rPr lang="de-AT" sz="1400" dirty="0"/>
              <a:t>Source </a:t>
            </a:r>
            <a:r>
              <a:rPr lang="de-AT" sz="1400" dirty="0" smtClean="0"/>
              <a:t>organism: </a:t>
            </a:r>
            <a:r>
              <a:rPr lang="de-AT" sz="1400" b="1" dirty="0" smtClean="0"/>
              <a:t>Candida </a:t>
            </a:r>
            <a:r>
              <a:rPr lang="de-AT" sz="1400" b="1" dirty="0"/>
              <a:t>auris </a:t>
            </a:r>
            <a:r>
              <a:rPr lang="de-AT" sz="1400" dirty="0"/>
              <a:t>(Yeast)</a:t>
            </a:r>
            <a:r>
              <a:rPr lang="de-AT" sz="1400" dirty="0">
                <a:hlinkClick r:id="rId1"/>
              </a:rPr>
              <a:t>go to search</a:t>
            </a:r>
            <a:endParaRPr lang="de-AT" sz="1400" dirty="0"/>
          </a:p>
          <a:p>
            <a:r>
              <a:rPr lang="de-AT" sz="1400" dirty="0" smtClean="0"/>
              <a:t>UniProt: </a:t>
            </a:r>
            <a:r>
              <a:rPr lang="de-AT" sz="1400" b="1" dirty="0" smtClean="0"/>
              <a:t>A0A2H0ZP91</a:t>
            </a:r>
            <a:r>
              <a:rPr lang="de-AT" sz="1400" dirty="0">
                <a:hlinkClick r:id="rId2"/>
              </a:rPr>
              <a:t> go to UniProt</a:t>
            </a:r>
            <a:endParaRPr lang="de-AT" sz="1400" dirty="0"/>
          </a:p>
          <a:p>
            <a:r>
              <a:rPr lang="de-AT" sz="1400" dirty="0"/>
              <a:t>Experimental </a:t>
            </a:r>
            <a:r>
              <a:rPr lang="de-AT" sz="1400" dirty="0" smtClean="0"/>
              <a:t>structures: None </a:t>
            </a:r>
            <a:r>
              <a:rPr lang="de-AT" sz="1400" dirty="0"/>
              <a:t>available in the PDB</a:t>
            </a:r>
            <a:endParaRPr lang="de-AT" sz="1400" dirty="0"/>
          </a:p>
          <a:p>
            <a:r>
              <a:rPr lang="de-AT" sz="1400" dirty="0"/>
              <a:t>Biological </a:t>
            </a:r>
            <a:r>
              <a:rPr lang="de-AT" sz="1400" dirty="0" smtClean="0"/>
              <a:t>function: Not </a:t>
            </a:r>
            <a:r>
              <a:rPr lang="de-AT" sz="1400" dirty="0"/>
              <a:t>available.</a:t>
            </a:r>
            <a:r>
              <a:rPr lang="de-AT" sz="1400" dirty="0">
                <a:hlinkClick r:id="rId2"/>
              </a:rPr>
              <a:t> go to UniProt</a:t>
            </a:r>
            <a:endParaRPr lang="de-AT" sz="1400" dirty="0"/>
          </a:p>
        </p:txBody>
      </p:sp>
      <p:pic>
        <p:nvPicPr>
          <p:cNvPr id="4" name="Picture 5" descr="D:\Nextcloud\nkhunw79\Trinh_Project\FUR1_project\AF-A0A2H0ZP91-F1-model_v4-UracilPhosphoribosyltransferase-Cauris-240625-1.pd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7"/>
          <a:stretch>
            <a:fillRect/>
          </a:stretch>
        </p:blipFill>
        <p:spPr bwMode="auto">
          <a:xfrm>
            <a:off x="285199" y="2216335"/>
            <a:ext cx="2973816" cy="404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6211" y="2957474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Monomer</a:t>
            </a:r>
            <a:endParaRPr lang="de-AT" sz="1400" dirty="0"/>
          </a:p>
        </p:txBody>
      </p:sp>
      <p:sp>
        <p:nvSpPr>
          <p:cNvPr id="19" name="Rectangle 18"/>
          <p:cNvSpPr/>
          <p:nvPr/>
        </p:nvSpPr>
        <p:spPr>
          <a:xfrm>
            <a:off x="1675529" y="3230121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A0A2H0ZP91</a:t>
            </a:r>
            <a:endParaRPr lang="en-US" sz="1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15545" y="7191113"/>
            <a:ext cx="1647685" cy="2212401"/>
            <a:chOff x="5451231" y="3902223"/>
            <a:chExt cx="1647685" cy="2212401"/>
          </a:xfrm>
        </p:grpSpPr>
        <p:pic>
          <p:nvPicPr>
            <p:cNvPr id="6148" name="Picture 4" descr="D:\Nextcloud\nkhunw79\Trinh_Project\FUR1_project\AF-surface-binding-240625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7" r="12368"/>
            <a:stretch>
              <a:fillRect/>
            </a:stretch>
          </p:blipFill>
          <p:spPr bwMode="auto">
            <a:xfrm>
              <a:off x="5451231" y="3902223"/>
              <a:ext cx="1647685" cy="2212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881807" y="4489301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34659" y="4539736"/>
            <a:ext cx="510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N-</a:t>
            </a:r>
            <a:r>
              <a:rPr lang="en-US" sz="1200" dirty="0" err="1" smtClean="0">
                <a:solidFill>
                  <a:srgbClr val="0000FF"/>
                </a:solidFill>
              </a:rPr>
              <a:t>ter</a:t>
            </a:r>
            <a:endParaRPr lang="de-AT" sz="1200" dirty="0">
              <a:solidFill>
                <a:srgbClr val="0000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46950" y="4687841"/>
            <a:ext cx="492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</a:t>
            </a:r>
            <a:r>
              <a:rPr lang="en-US" sz="1200" dirty="0" smtClean="0">
                <a:solidFill>
                  <a:srgbClr val="FF0000"/>
                </a:solidFill>
              </a:rPr>
              <a:t>-</a:t>
            </a:r>
            <a:r>
              <a:rPr lang="en-US" sz="1200" dirty="0" err="1" smtClean="0">
                <a:solidFill>
                  <a:srgbClr val="FF0000"/>
                </a:solidFill>
              </a:rPr>
              <a:t>ter</a:t>
            </a:r>
            <a:endParaRPr lang="de-AT" sz="12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3594" y="305465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Arm1</a:t>
            </a:r>
            <a:endParaRPr lang="de-AT" sz="1200" dirty="0">
              <a:solidFill>
                <a:srgbClr val="00B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57617" y="5595397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Arm2</a:t>
            </a:r>
            <a:endParaRPr lang="de-AT" sz="1200" dirty="0">
              <a:solidFill>
                <a:srgbClr val="00B05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241" y="6211669"/>
            <a:ext cx="392853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FUR1 has 2 long arms to hold tetramer complex.</a:t>
            </a:r>
            <a:endParaRPr lang="en-US" sz="1200" dirty="0" smtClean="0">
              <a:solidFill>
                <a:srgbClr val="00B050"/>
              </a:solidFill>
            </a:endParaRPr>
          </a:p>
          <a:p>
            <a:r>
              <a:rPr lang="en-US" sz="1200" dirty="0" smtClean="0">
                <a:solidFill>
                  <a:srgbClr val="00B050"/>
                </a:solidFill>
              </a:rPr>
              <a:t>Therefore, truncated at will affect tetramer formation (?)</a:t>
            </a:r>
            <a:endParaRPr lang="de-AT" sz="1200" dirty="0">
              <a:solidFill>
                <a:srgbClr val="00B05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88476" y="3621983"/>
            <a:ext cx="284403" cy="253012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371600" y="5881120"/>
            <a:ext cx="820620" cy="33054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9458" y="85585"/>
            <a:ext cx="6060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Structural alignment of monomers between </a:t>
            </a:r>
            <a:endParaRPr lang="en-US" sz="1400" dirty="0" smtClean="0"/>
          </a:p>
          <a:p>
            <a:pPr algn="ctr"/>
            <a:r>
              <a:rPr lang="en-US" sz="1400" b="1" dirty="0" smtClean="0"/>
              <a:t>A0A2H0ZP91 and 7RHB or 1JLS or 1JLR or 1UPF or 1BD4</a:t>
            </a:r>
            <a:endParaRPr lang="en-US" sz="1400" b="1" dirty="0" smtClean="0"/>
          </a:p>
          <a:p>
            <a:pPr algn="ctr"/>
            <a:r>
              <a:rPr lang="en-US" sz="1400" dirty="0" smtClean="0"/>
              <a:t>shows similar folding but different binding pockets!</a:t>
            </a:r>
            <a:endParaRPr lang="de-AT" sz="1400" dirty="0"/>
          </a:p>
        </p:txBody>
      </p:sp>
      <p:sp>
        <p:nvSpPr>
          <p:cNvPr id="3" name="Rectangle 2"/>
          <p:cNvSpPr/>
          <p:nvPr/>
        </p:nvSpPr>
        <p:spPr>
          <a:xfrm>
            <a:off x="1363350" y="617470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A0A2H0ZP91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432076" y="6192217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7RH8</a:t>
            </a:r>
            <a:endParaRPr lang="de-AT" dirty="0"/>
          </a:p>
        </p:txBody>
      </p:sp>
      <p:grpSp>
        <p:nvGrpSpPr>
          <p:cNvPr id="5" name="Group 4"/>
          <p:cNvGrpSpPr/>
          <p:nvPr/>
        </p:nvGrpSpPr>
        <p:grpSpPr>
          <a:xfrm>
            <a:off x="2641344" y="837999"/>
            <a:ext cx="1664048" cy="2488328"/>
            <a:chOff x="8206154" y="859429"/>
            <a:chExt cx="1664048" cy="2488328"/>
          </a:xfrm>
        </p:grpSpPr>
        <p:pic>
          <p:nvPicPr>
            <p:cNvPr id="6" name="Picture 5" descr="D:\Nextcloud\nkhunw79\Trinh_Project\FUR1_project\Align-7RH8-AF-monomer-240625-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9" t="3415" r="16530"/>
            <a:stretch>
              <a:fillRect/>
            </a:stretch>
          </p:blipFill>
          <p:spPr bwMode="auto">
            <a:xfrm>
              <a:off x="8206154" y="859429"/>
              <a:ext cx="1664048" cy="248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543839" y="1614557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70823" y="3914653"/>
            <a:ext cx="1559169" cy="2189208"/>
            <a:chOff x="7760676" y="3930773"/>
            <a:chExt cx="1559169" cy="2189208"/>
          </a:xfrm>
        </p:grpSpPr>
        <p:pic>
          <p:nvPicPr>
            <p:cNvPr id="9" name="Picture 6" descr="D:\Nextcloud\nkhunw79\Trinh_Project\FUR1_project\7RH8-monomer-surface-240625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8" r="12301"/>
            <a:stretch>
              <a:fillRect/>
            </a:stretch>
          </p:blipFill>
          <p:spPr bwMode="auto">
            <a:xfrm>
              <a:off x="7760676" y="3930773"/>
              <a:ext cx="1559169" cy="218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121929" y="4510896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17236" y="934683"/>
            <a:ext cx="1786672" cy="2309161"/>
            <a:chOff x="10296078" y="956113"/>
            <a:chExt cx="1786672" cy="2309161"/>
          </a:xfrm>
        </p:grpSpPr>
        <p:pic>
          <p:nvPicPr>
            <p:cNvPr id="12" name="Picture 6" descr="D:\Nextcloud\nkhunw79\Trinh_Project\FUR1_project\PDB_FUR1\Align-1JLS-AF-monomer-240626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t="6290" r="15870" b="3551"/>
            <a:stretch>
              <a:fillRect/>
            </a:stretch>
          </p:blipFill>
          <p:spPr bwMode="auto">
            <a:xfrm>
              <a:off x="10296078" y="956113"/>
              <a:ext cx="1786672" cy="230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553017" y="253674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96065" y="2798357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64005" y="2435120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813223" y="4055289"/>
            <a:ext cx="1510614" cy="2043216"/>
            <a:chOff x="10007165" y="4071409"/>
            <a:chExt cx="1510614" cy="2043216"/>
          </a:xfrm>
        </p:grpSpPr>
        <p:pic>
          <p:nvPicPr>
            <p:cNvPr id="17" name="Picture 2" descr="D:\Nextcloud\nkhunw79\Trinh_Project\FUR1_project\PDB_FUR1\1JLS-monomer-surface-240626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4" r="13412"/>
            <a:stretch>
              <a:fillRect/>
            </a:stretch>
          </p:blipFill>
          <p:spPr bwMode="auto">
            <a:xfrm>
              <a:off x="10007165" y="4071409"/>
              <a:ext cx="1510614" cy="2043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0993276" y="5476176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36324" y="5737786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404264" y="5374549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214945" y="6192217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1JLS</a:t>
            </a:r>
            <a:endParaRPr lang="de-AT" dirty="0"/>
          </a:p>
        </p:txBody>
      </p:sp>
      <p:sp>
        <p:nvSpPr>
          <p:cNvPr id="22" name="Rectangle 21"/>
          <p:cNvSpPr/>
          <p:nvPr/>
        </p:nvSpPr>
        <p:spPr>
          <a:xfrm>
            <a:off x="3096178" y="3243845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7RH8</a:t>
            </a:r>
            <a:endParaRPr lang="de-AT" dirty="0"/>
          </a:p>
        </p:txBody>
      </p:sp>
      <p:sp>
        <p:nvSpPr>
          <p:cNvPr id="23" name="Rectangle 22"/>
          <p:cNvSpPr/>
          <p:nvPr/>
        </p:nvSpPr>
        <p:spPr>
          <a:xfrm>
            <a:off x="4804982" y="324384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1JLS</a:t>
            </a:r>
            <a:endParaRPr lang="de-AT" dirty="0"/>
          </a:p>
        </p:txBody>
      </p:sp>
      <p:sp>
        <p:nvSpPr>
          <p:cNvPr id="24" name="Rectangle 23"/>
          <p:cNvSpPr/>
          <p:nvPr/>
        </p:nvSpPr>
        <p:spPr>
          <a:xfrm>
            <a:off x="6906181" y="6135987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1JLR</a:t>
            </a:r>
            <a:endParaRPr lang="de-AT" dirty="0"/>
          </a:p>
        </p:txBody>
      </p:sp>
      <p:grpSp>
        <p:nvGrpSpPr>
          <p:cNvPr id="25" name="Group 24"/>
          <p:cNvGrpSpPr/>
          <p:nvPr/>
        </p:nvGrpSpPr>
        <p:grpSpPr>
          <a:xfrm>
            <a:off x="6281444" y="3959458"/>
            <a:ext cx="1607572" cy="2038513"/>
            <a:chOff x="10432039" y="3975578"/>
            <a:chExt cx="1607572" cy="2038513"/>
          </a:xfrm>
        </p:grpSpPr>
        <p:pic>
          <p:nvPicPr>
            <p:cNvPr id="26" name="Picture 3" descr="D:\Nextcloud\nkhunw79\Trinh_Project\FUR1_project\PDB_FUR1\1JLR-surface-monomer-240626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140"/>
            <a:stretch>
              <a:fillRect/>
            </a:stretch>
          </p:blipFill>
          <p:spPr bwMode="auto">
            <a:xfrm>
              <a:off x="10432039" y="3975578"/>
              <a:ext cx="1607572" cy="203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0872229" y="4450701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48871" y="1006547"/>
            <a:ext cx="1602717" cy="2207454"/>
            <a:chOff x="10036457" y="3684109"/>
            <a:chExt cx="1602717" cy="2207454"/>
          </a:xfrm>
        </p:grpSpPr>
        <p:pic>
          <p:nvPicPr>
            <p:cNvPr id="29" name="Picture 6" descr="D:\Nextcloud\nkhunw79\Trinh_Project\FUR1_project\PDB_FUR1\Align-1JLR-AF-monomer-240626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0" t="6470" r="23373"/>
            <a:stretch>
              <a:fillRect/>
            </a:stretch>
          </p:blipFill>
          <p:spPr bwMode="auto">
            <a:xfrm>
              <a:off x="10036457" y="3684109"/>
              <a:ext cx="1602717" cy="2207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0308983" y="4243147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682491" y="3214001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1JLR</a:t>
            </a:r>
            <a:endParaRPr lang="de-AT" dirty="0"/>
          </a:p>
        </p:txBody>
      </p:sp>
      <p:sp>
        <p:nvSpPr>
          <p:cNvPr id="32" name="TextBox 31"/>
          <p:cNvSpPr txBox="1"/>
          <p:nvPr/>
        </p:nvSpPr>
        <p:spPr>
          <a:xfrm>
            <a:off x="694764" y="6517039"/>
            <a:ext cx="2779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C.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auris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FUR1 (A0A2H0ZP91, gray monomer)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 descr="D:\Nextcloud\nkhunw79\Trinh_Project\FUR1_project_from_Tom\PDB_FUR1\AF-surface-24062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8" y="3988057"/>
            <a:ext cx="2186647" cy="21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D:\Nextcloud\nkhunw79\Trinh_Project\FUR1_project_from_Tom\PDB_FUR1\AF-24062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6" y="724400"/>
            <a:ext cx="2747765" cy="27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073704" y="3226598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A0A2H0ZP91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03518" y="3568933"/>
            <a:ext cx="2779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C.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auris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FUR1 (A0A2H0ZP91, gray monomer)</a:t>
            </a:r>
            <a:endParaRPr lang="en-US" sz="1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531068" y="3210909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1UPF</a:t>
            </a:r>
            <a:endParaRPr lang="de-AT" dirty="0"/>
          </a:p>
        </p:txBody>
      </p:sp>
      <p:grpSp>
        <p:nvGrpSpPr>
          <p:cNvPr id="38" name="Group 37"/>
          <p:cNvGrpSpPr/>
          <p:nvPr/>
        </p:nvGrpSpPr>
        <p:grpSpPr>
          <a:xfrm>
            <a:off x="7614135" y="831190"/>
            <a:ext cx="2440122" cy="2440122"/>
            <a:chOff x="8547426" y="3920319"/>
            <a:chExt cx="2440122" cy="2440122"/>
          </a:xfrm>
        </p:grpSpPr>
        <p:pic>
          <p:nvPicPr>
            <p:cNvPr id="39" name="Picture 9" descr="D:\Nextcloud\nkhunw79\Trinh_Project\FUR1_project_from_Tom\PDB_FUR1\Align-1UPF-AF-monomer-24062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426" y="3920319"/>
              <a:ext cx="2440122" cy="2440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9864765" y="5543352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876905" y="3959459"/>
            <a:ext cx="2114760" cy="2114760"/>
            <a:chOff x="7876905" y="3959459"/>
            <a:chExt cx="2114760" cy="2114760"/>
          </a:xfrm>
        </p:grpSpPr>
        <p:pic>
          <p:nvPicPr>
            <p:cNvPr id="42" name="Picture 8" descr="D:\Nextcloud\nkhunw79\Trinh_Project\FUR1_project_from_Tom\PDB_FUR1\1UPF-monomer-surface-240628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6905" y="3959459"/>
              <a:ext cx="2114760" cy="211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9180248" y="5605422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8590675" y="608621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1UPF</a:t>
            </a:r>
            <a:endParaRPr lang="de-AT" dirty="0"/>
          </a:p>
        </p:txBody>
      </p:sp>
      <p:grpSp>
        <p:nvGrpSpPr>
          <p:cNvPr id="46" name="Group 45"/>
          <p:cNvGrpSpPr/>
          <p:nvPr/>
        </p:nvGrpSpPr>
        <p:grpSpPr>
          <a:xfrm>
            <a:off x="9991666" y="791679"/>
            <a:ext cx="1630064" cy="2190954"/>
            <a:chOff x="4878773" y="3672349"/>
            <a:chExt cx="1630064" cy="2190954"/>
          </a:xfrm>
        </p:grpSpPr>
        <p:pic>
          <p:nvPicPr>
            <p:cNvPr id="47" name="Picture 2" descr="D:\Nextcloud\nkhunw79\Trinh_Project\FUR1_project_from_Tom\PDB_FUR1\Align-1BD4-AF-240628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0" t="2877" r="17594" b="8136"/>
            <a:stretch>
              <a:fillRect/>
            </a:stretch>
          </p:blipFill>
          <p:spPr bwMode="auto">
            <a:xfrm>
              <a:off x="4878773" y="3672349"/>
              <a:ext cx="1630064" cy="219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5970821" y="5177372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0349992" y="321582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1BD4</a:t>
            </a:r>
            <a:endParaRPr lang="de-AT" dirty="0"/>
          </a:p>
        </p:txBody>
      </p:sp>
      <p:grpSp>
        <p:nvGrpSpPr>
          <p:cNvPr id="52" name="Group 51"/>
          <p:cNvGrpSpPr/>
          <p:nvPr/>
        </p:nvGrpSpPr>
        <p:grpSpPr>
          <a:xfrm>
            <a:off x="10102014" y="3914652"/>
            <a:ext cx="1644048" cy="2104611"/>
            <a:chOff x="7945640" y="4006567"/>
            <a:chExt cx="1644048" cy="2104611"/>
          </a:xfrm>
        </p:grpSpPr>
        <p:pic>
          <p:nvPicPr>
            <p:cNvPr id="53" name="Picture 6" descr="D:\Nextcloud\nkhunw79\Trinh_Project\FUR1_project_from_Tom\PDB_FUR1\1BD4-monomer-surface-240628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33" t="9052" r="17877" b="9832"/>
            <a:stretch>
              <a:fillRect/>
            </a:stretch>
          </p:blipFill>
          <p:spPr bwMode="auto">
            <a:xfrm>
              <a:off x="7945640" y="4006567"/>
              <a:ext cx="1636920" cy="2104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065185" y="554027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10547535" y="6091813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1BD4</a:t>
            </a:r>
            <a:endParaRPr lang="de-A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Description automatically generated with medium confidence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1"/>
          <a:stretch>
            <a:fillRect/>
          </a:stretch>
        </p:blipFill>
        <p:spPr bwMode="auto">
          <a:xfrm>
            <a:off x="2675890" y="368617"/>
            <a:ext cx="6840220" cy="612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415" y="163702"/>
            <a:ext cx="1171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Structural alignment between </a:t>
            </a:r>
            <a:r>
              <a:rPr lang="en-US" sz="1600" b="1" dirty="0">
                <a:solidFill>
                  <a:srgbClr val="0000FF"/>
                </a:solidFill>
              </a:rPr>
              <a:t>A0A2H0ZP91 (monomer) </a:t>
            </a:r>
            <a:r>
              <a:rPr lang="en-US" sz="1600" b="1" dirty="0" smtClean="0">
                <a:solidFill>
                  <a:srgbClr val="0000FF"/>
                </a:solidFill>
              </a:rPr>
              <a:t>into FUR1 tetramer structures (7RH8, 1JLS and 1JLR)</a:t>
            </a:r>
            <a:r>
              <a:rPr lang="en-US" sz="1600" dirty="0" smtClean="0">
                <a:solidFill>
                  <a:srgbClr val="0000FF"/>
                </a:solidFill>
              </a:rPr>
              <a:t> and shows similar folding</a:t>
            </a:r>
            <a:endParaRPr lang="de-AT" sz="16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4781" y="3672137"/>
            <a:ext cx="2667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C.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auris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FUR1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(A0A2H0ZP91, gray monomer)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94598" y="1533832"/>
            <a:ext cx="1880551" cy="2414378"/>
            <a:chOff x="386861" y="3418300"/>
            <a:chExt cx="2178321" cy="2796675"/>
          </a:xfrm>
        </p:grpSpPr>
        <p:pic>
          <p:nvPicPr>
            <p:cNvPr id="5" name="Picture 8" descr="D:\Nextcloud\nkhunw79\Trinh_Project\FUR1_project\Align-7RH8-AF-240625-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7" t="4489" r="13060"/>
            <a:stretch>
              <a:fillRect/>
            </a:stretch>
          </p:blipFill>
          <p:spPr bwMode="auto">
            <a:xfrm>
              <a:off x="386861" y="3418300"/>
              <a:ext cx="2178321" cy="279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911597" y="4489301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0145" y="4489301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11597" y="4899190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7346" y="4986685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30905" y="1546408"/>
            <a:ext cx="2164505" cy="2164505"/>
            <a:chOff x="2463329" y="3482238"/>
            <a:chExt cx="2276260" cy="2276260"/>
          </a:xfrm>
        </p:grpSpPr>
        <p:pic>
          <p:nvPicPr>
            <p:cNvPr id="11" name="Picture 7" descr="D:\Nextcloud\nkhunw79\Trinh_Project\FUR1_project\PDB_FUR1\Align-1JLS-AF-tetramer-24062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329" y="3482238"/>
              <a:ext cx="2276260" cy="2276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952968" y="499368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3167" y="5470362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3159" y="5163712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21170" y="1546408"/>
            <a:ext cx="2249436" cy="2249436"/>
            <a:chOff x="7236418" y="3786061"/>
            <a:chExt cx="2320012" cy="2320012"/>
          </a:xfrm>
        </p:grpSpPr>
        <p:pic>
          <p:nvPicPr>
            <p:cNvPr id="16" name="Picture 5" descr="D:\Nextcloud\nkhunw79\Trinh_Project\FUR1_project\PDB_FUR1\Align-1JLR-AF-tetramer-24062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418" y="3786061"/>
              <a:ext cx="2320012" cy="2320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8525497" y="4446144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67271" y="5079190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68217" y="5100785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36051" y="4446144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967498" y="647893"/>
            <a:ext cx="215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T. </a:t>
            </a:r>
            <a:r>
              <a:rPr lang="en-US" sz="1400" dirty="0" err="1" smtClean="0"/>
              <a:t>gondii</a:t>
            </a:r>
            <a:r>
              <a:rPr lang="en-US" sz="1400" dirty="0" smtClean="0"/>
              <a:t> FUR1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b="1" dirty="0" smtClean="0"/>
              <a:t>1JLS</a:t>
            </a:r>
            <a:r>
              <a:rPr lang="en-US" sz="1400" dirty="0" smtClean="0"/>
              <a:t>)</a:t>
            </a:r>
            <a:endParaRPr lang="de-AT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994598" y="647446"/>
            <a:ext cx="2346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C. </a:t>
            </a:r>
            <a:r>
              <a:rPr lang="en-US" sz="1400" dirty="0" err="1"/>
              <a:t>a</a:t>
            </a:r>
            <a:r>
              <a:rPr lang="en-US" sz="1400" dirty="0" err="1" smtClean="0"/>
              <a:t>lbicans</a:t>
            </a:r>
            <a:r>
              <a:rPr lang="en-US" sz="1400" dirty="0" smtClean="0"/>
              <a:t> FUR1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b="1" dirty="0" smtClean="0"/>
              <a:t>7RH8</a:t>
            </a:r>
            <a:r>
              <a:rPr lang="en-US" sz="1400" dirty="0" smtClean="0"/>
              <a:t>)</a:t>
            </a:r>
            <a:endParaRPr lang="en-US" sz="14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6048469" y="647893"/>
            <a:ext cx="2158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T. </a:t>
            </a:r>
            <a:r>
              <a:rPr lang="en-US" sz="1400" dirty="0" err="1" smtClean="0"/>
              <a:t>gondii</a:t>
            </a:r>
            <a:r>
              <a:rPr lang="en-US" sz="1400" dirty="0" smtClean="0"/>
              <a:t> FUR1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b="1" dirty="0" smtClean="0"/>
              <a:t>1JLR</a:t>
            </a:r>
            <a:r>
              <a:rPr lang="en-US" sz="1400" dirty="0" smtClean="0"/>
              <a:t>)</a:t>
            </a:r>
            <a:endParaRPr lang="de-AT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62690" y="3868020"/>
            <a:ext cx="1664048" cy="2488328"/>
            <a:chOff x="8206154" y="859429"/>
            <a:chExt cx="1664048" cy="2488328"/>
          </a:xfrm>
        </p:grpSpPr>
        <p:pic>
          <p:nvPicPr>
            <p:cNvPr id="25" name="Picture 5" descr="D:\Nextcloud\nkhunw79\Trinh_Project\FUR1_project\Align-7RH8-AF-monomer-240625-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9" t="3415" r="16530"/>
            <a:stretch>
              <a:fillRect/>
            </a:stretch>
          </p:blipFill>
          <p:spPr bwMode="auto">
            <a:xfrm>
              <a:off x="8206154" y="859429"/>
              <a:ext cx="1664048" cy="248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8543839" y="1614557"/>
              <a:ext cx="4219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UTP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94558" y="3964704"/>
            <a:ext cx="1786672" cy="2309161"/>
            <a:chOff x="10296078" y="956113"/>
            <a:chExt cx="1786672" cy="2309161"/>
          </a:xfrm>
        </p:grpSpPr>
        <p:pic>
          <p:nvPicPr>
            <p:cNvPr id="28" name="Picture 6" descr="D:\Nextcloud\nkhunw79\Trinh_Project\FUR1_project\PDB_FUR1\Align-1JLS-AF-monomer-240626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2" t="6290" r="15870" b="3551"/>
            <a:stretch>
              <a:fillRect/>
            </a:stretch>
          </p:blipFill>
          <p:spPr bwMode="auto">
            <a:xfrm>
              <a:off x="10296078" y="956113"/>
              <a:ext cx="1786672" cy="230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1553017" y="2536747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196065" y="2798357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00FF"/>
                  </a:solidFill>
                </a:rPr>
                <a:t>PRP</a:t>
              </a:r>
              <a:endParaRPr lang="de-AT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964005" y="2435120"/>
              <a:ext cx="3754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FF"/>
                  </a:solidFill>
                </a:rPr>
                <a:t>Mg</a:t>
              </a:r>
              <a:endParaRPr lang="de-AT" sz="11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2917524" y="6273866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7RH8</a:t>
            </a:r>
            <a:endParaRPr lang="de-AT" dirty="0"/>
          </a:p>
        </p:txBody>
      </p:sp>
      <p:sp>
        <p:nvSpPr>
          <p:cNvPr id="33" name="Rectangle 32"/>
          <p:cNvSpPr/>
          <p:nvPr/>
        </p:nvSpPr>
        <p:spPr>
          <a:xfrm>
            <a:off x="4682304" y="6273866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1JLS</a:t>
            </a:r>
            <a:endParaRPr lang="de-AT" dirty="0"/>
          </a:p>
        </p:txBody>
      </p:sp>
      <p:grpSp>
        <p:nvGrpSpPr>
          <p:cNvPr id="34" name="Group 33"/>
          <p:cNvGrpSpPr/>
          <p:nvPr/>
        </p:nvGrpSpPr>
        <p:grpSpPr>
          <a:xfrm>
            <a:off x="6434779" y="4036568"/>
            <a:ext cx="1602717" cy="2207454"/>
            <a:chOff x="10036457" y="3684109"/>
            <a:chExt cx="1602717" cy="2207454"/>
          </a:xfrm>
        </p:grpSpPr>
        <p:pic>
          <p:nvPicPr>
            <p:cNvPr id="35" name="Picture 6" descr="D:\Nextcloud\nkhunw79\Trinh_Project\FUR1_project\PDB_FUR1\Align-1JLR-AF-monomer-240626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0" t="6470" r="23373"/>
            <a:stretch>
              <a:fillRect/>
            </a:stretch>
          </p:blipFill>
          <p:spPr bwMode="auto">
            <a:xfrm>
              <a:off x="10036457" y="3684109"/>
              <a:ext cx="1602717" cy="2207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10308983" y="4243147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accent2"/>
                  </a:solidFill>
                </a:rPr>
                <a:t>GTP</a:t>
              </a:r>
              <a:endParaRPr lang="de-AT" sz="11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6868399" y="6244022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1JLR</a:t>
            </a:r>
            <a:endParaRPr lang="de-AT" dirty="0"/>
          </a:p>
        </p:txBody>
      </p:sp>
      <p:sp>
        <p:nvSpPr>
          <p:cNvPr id="38" name="TextBox 37"/>
          <p:cNvSpPr txBox="1"/>
          <p:nvPr/>
        </p:nvSpPr>
        <p:spPr>
          <a:xfrm>
            <a:off x="94172" y="2049736"/>
            <a:ext cx="1797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Aligned in tetramer</a:t>
            </a:r>
            <a:endParaRPr lang="de-AT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46572" y="5008634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Aligned in monomer</a:t>
            </a:r>
            <a:endParaRPr lang="de-AT" sz="1600" dirty="0"/>
          </a:p>
        </p:txBody>
      </p:sp>
      <p:sp>
        <p:nvSpPr>
          <p:cNvPr id="41" name="Rectangle 40"/>
          <p:cNvSpPr/>
          <p:nvPr/>
        </p:nvSpPr>
        <p:spPr>
          <a:xfrm>
            <a:off x="8712211" y="6226298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1UPF</a:t>
            </a:r>
            <a:endParaRPr lang="de-AT" dirty="0"/>
          </a:p>
        </p:txBody>
      </p:sp>
      <p:grpSp>
        <p:nvGrpSpPr>
          <p:cNvPr id="43" name="Group 42"/>
          <p:cNvGrpSpPr/>
          <p:nvPr/>
        </p:nvGrpSpPr>
        <p:grpSpPr>
          <a:xfrm>
            <a:off x="7795278" y="3920319"/>
            <a:ext cx="2440122" cy="2440122"/>
            <a:chOff x="8547426" y="3920319"/>
            <a:chExt cx="2440122" cy="2440122"/>
          </a:xfrm>
        </p:grpSpPr>
        <p:pic>
          <p:nvPicPr>
            <p:cNvPr id="40" name="Picture 9" descr="D:\Nextcloud\nkhunw79\Trinh_Project\FUR1_project_from_Tom\PDB_FUR1\Align-1UPF-AF-monomer-2406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426" y="3920319"/>
              <a:ext cx="2440122" cy="2440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864765" y="5543352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0681532" y="6171682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1BD4</a:t>
            </a:r>
            <a:endParaRPr lang="de-AT" dirty="0"/>
          </a:p>
        </p:txBody>
      </p:sp>
      <p:grpSp>
        <p:nvGrpSpPr>
          <p:cNvPr id="45" name="Group 44"/>
          <p:cNvGrpSpPr/>
          <p:nvPr/>
        </p:nvGrpSpPr>
        <p:grpSpPr>
          <a:xfrm>
            <a:off x="10179241" y="3877604"/>
            <a:ext cx="1630064" cy="2190954"/>
            <a:chOff x="4878773" y="3672349"/>
            <a:chExt cx="1630064" cy="2190954"/>
          </a:xfrm>
        </p:grpSpPr>
        <p:pic>
          <p:nvPicPr>
            <p:cNvPr id="46" name="Picture 2" descr="D:\Nextcloud\nkhunw79\Trinh_Project\FUR1_project_from_Tom\PDB_FUR1\Align-1BD4-AF-240628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0" t="2877" r="17594" b="8136"/>
            <a:stretch>
              <a:fillRect/>
            </a:stretch>
          </p:blipFill>
          <p:spPr bwMode="auto">
            <a:xfrm>
              <a:off x="4878773" y="3672349"/>
              <a:ext cx="1630064" cy="219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970821" y="5177372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959968" y="1439141"/>
            <a:ext cx="2305297" cy="2305297"/>
            <a:chOff x="6798392" y="163310"/>
            <a:chExt cx="2895315" cy="2895315"/>
          </a:xfrm>
        </p:grpSpPr>
        <p:pic>
          <p:nvPicPr>
            <p:cNvPr id="49" name="Picture 3" descr="D:\Nextcloud\nkhunw79\Trinh_Project\FUR1_project_from_Tom\PDB_FUR1\1UPF-tetramer-24062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392" y="163310"/>
              <a:ext cx="2895315" cy="2895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8626765" y="2003298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12369" y="2104607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73733" y="843092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582847" y="864501"/>
              <a:ext cx="41229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5FU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132142" y="1350976"/>
            <a:ext cx="2232989" cy="2232989"/>
            <a:chOff x="6651522" y="191729"/>
            <a:chExt cx="3200400" cy="3200400"/>
          </a:xfrm>
        </p:grpSpPr>
        <p:pic>
          <p:nvPicPr>
            <p:cNvPr id="55" name="Picture 3" descr="D:\Nextcloud\nkhunw79\Trinh_Project\FUR1_project_from_Tom\PDB_FUR1\1BD4-tetramer-240628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522" y="191729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7096736" y="928414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894800" y="900157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58987" y="2378116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37186" y="2349860"/>
              <a:ext cx="524503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Uracil</a:t>
              </a:r>
              <a:endParaRPr lang="de-AT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252484" y="647893"/>
            <a:ext cx="153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T. </a:t>
            </a:r>
            <a:r>
              <a:rPr lang="en-US" sz="1400" dirty="0" err="1" smtClean="0"/>
              <a:t>gondii</a:t>
            </a:r>
            <a:r>
              <a:rPr lang="en-US" sz="1400" dirty="0" smtClean="0"/>
              <a:t> FUR1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b="1" dirty="0" smtClean="0"/>
              <a:t>1UPF</a:t>
            </a:r>
            <a:r>
              <a:rPr lang="en-US" sz="1400" dirty="0" smtClean="0"/>
              <a:t>)</a:t>
            </a:r>
            <a:endParaRPr lang="de-AT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10218607" y="647893"/>
            <a:ext cx="168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T. </a:t>
            </a:r>
            <a:r>
              <a:rPr lang="en-US" sz="1400" dirty="0" err="1" smtClean="0"/>
              <a:t>gondii</a:t>
            </a:r>
            <a:r>
              <a:rPr lang="en-US" sz="1400" dirty="0" smtClean="0"/>
              <a:t> FUR1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b="1" dirty="0" smtClean="0"/>
              <a:t>1BD4</a:t>
            </a:r>
            <a:r>
              <a:rPr lang="en-US" sz="1400" dirty="0" smtClean="0"/>
              <a:t>)</a:t>
            </a:r>
            <a:endParaRPr lang="de-AT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203304"/>
            <a:ext cx="5056426" cy="658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4" y="326555"/>
            <a:ext cx="4402216" cy="116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31200" y="18638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Binding site of 5FU </a:t>
            </a:r>
            <a:endParaRPr lang="de-AT" dirty="0"/>
          </a:p>
        </p:txBody>
      </p:sp>
      <p:sp>
        <p:nvSpPr>
          <p:cNvPr id="3" name="Rectangle 2"/>
          <p:cNvSpPr/>
          <p:nvPr/>
        </p:nvSpPr>
        <p:spPr>
          <a:xfrm>
            <a:off x="6775410" y="1544320"/>
            <a:ext cx="4410749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1" y="1828800"/>
            <a:ext cx="2330251" cy="224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20" y="1490573"/>
            <a:ext cx="3493387" cy="278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4" y="4785360"/>
            <a:ext cx="3030030" cy="19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27" y="4607198"/>
            <a:ext cx="3095656" cy="202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072851" y="3864671"/>
            <a:ext cx="468669" cy="14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393700"/>
            <a:ext cx="5167311" cy="586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66873" y="214589"/>
            <a:ext cx="475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5FC is transported by FCY2 and substrate of FCY1</a:t>
            </a:r>
            <a:endParaRPr lang="en-US" dirty="0" smtClean="0"/>
          </a:p>
          <a:p>
            <a:r>
              <a:rPr lang="en-US" dirty="0" smtClean="0"/>
              <a:t>5FU is ligand of FUR1</a:t>
            </a:r>
            <a:endParaRPr lang="de-AT" dirty="0"/>
          </a:p>
        </p:txBody>
      </p:sp>
      <p:sp>
        <p:nvSpPr>
          <p:cNvPr id="3" name="TextBox 2"/>
          <p:cNvSpPr txBox="1"/>
          <p:nvPr/>
        </p:nvSpPr>
        <p:spPr>
          <a:xfrm>
            <a:off x="2826543" y="6270071"/>
            <a:ext cx="180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Durand R., et al., 2023</a:t>
            </a:r>
            <a:endParaRPr lang="de-AT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75498" y="1204379"/>
            <a:ext cx="5921924" cy="3008320"/>
            <a:chOff x="5994322" y="1951554"/>
            <a:chExt cx="5921924" cy="3008320"/>
          </a:xfrm>
        </p:grpSpPr>
        <p:pic>
          <p:nvPicPr>
            <p:cNvPr id="5" name="Picture 4" descr="5-fluorocytosine resistance is associated with hypermutation and  alterations in capsule biosynthesis in Cryptococcus | Nature Communications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322" y="1951554"/>
              <a:ext cx="5921924" cy="274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10173653" y="4682875"/>
              <a:ext cx="17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Billmyre</a:t>
              </a:r>
              <a:r>
                <a:rPr lang="en-US" sz="1200" dirty="0" smtClean="0"/>
                <a:t> R.B., et al., 2020</a:t>
              </a:r>
              <a:endParaRPr lang="de-AT" sz="1200" dirty="0"/>
            </a:p>
          </p:txBody>
        </p:sp>
      </p:grp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131" y="5006742"/>
            <a:ext cx="818838" cy="67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75595" y="5764466"/>
            <a:ext cx="1119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5FC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Flucytosine</a:t>
            </a:r>
            <a:r>
              <a:rPr lang="en-US" sz="1400" dirty="0" smtClean="0"/>
              <a:t>)</a:t>
            </a:r>
            <a:endParaRPr lang="de-AT" sz="1400" dirty="0"/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39" y="5025540"/>
            <a:ext cx="621294" cy="66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84293" y="5769985"/>
            <a:ext cx="1183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5FU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(Fluorouracil)</a:t>
            </a:r>
            <a:endParaRPr lang="de-AT" sz="1400" b="1" dirty="0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758" y="4750504"/>
            <a:ext cx="1614125" cy="938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006416" y="5729190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UTP</a:t>
            </a:r>
            <a:endParaRPr lang="de-AT" sz="14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6" b="29262"/>
          <a:stretch>
            <a:fillRect/>
          </a:stretch>
        </p:blipFill>
        <p:spPr bwMode="auto">
          <a:xfrm>
            <a:off x="8106460" y="4755866"/>
            <a:ext cx="2048369" cy="86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985553" y="5534853"/>
            <a:ext cx="256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PRPP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de-AT" sz="1400" dirty="0"/>
              <a:t>Phosphoribosyl </a:t>
            </a:r>
            <a:r>
              <a:rPr lang="de-AT" sz="1400" dirty="0" smtClean="0"/>
              <a:t>pyrophosphate)</a:t>
            </a:r>
            <a:endParaRPr lang="de-AT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300" y="172061"/>
            <a:ext cx="1004121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Tasks</a:t>
            </a:r>
            <a:endParaRPr lang="en-US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Generate structure of C. </a:t>
            </a:r>
            <a:r>
              <a:rPr lang="en-US" dirty="0" err="1" smtClean="0"/>
              <a:t>aris</a:t>
            </a:r>
            <a:r>
              <a:rPr lang="en-US" dirty="0" smtClean="0"/>
              <a:t> FUR1 tetramer =&gt; </a:t>
            </a:r>
            <a:r>
              <a:rPr lang="en-US" dirty="0" err="1" smtClean="0"/>
              <a:t>AlphaFold</a:t>
            </a:r>
            <a:r>
              <a:rPr lang="en-US" dirty="0" smtClean="0"/>
              <a:t> available (is it fine?)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Generate WT, C-terminus truncated and mutant (R/T) of </a:t>
            </a:r>
            <a:r>
              <a:rPr lang="en-US" dirty="0"/>
              <a:t>C. </a:t>
            </a:r>
            <a:r>
              <a:rPr lang="en-US" dirty="0" err="1"/>
              <a:t>aris</a:t>
            </a:r>
            <a:r>
              <a:rPr lang="en-US" dirty="0"/>
              <a:t> FUR1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Tetramer formation effect of truncated variants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Find the binding pocket and Docking </a:t>
            </a:r>
            <a:r>
              <a:rPr lang="en-US" u="sng" dirty="0" smtClean="0"/>
              <a:t>5FC</a:t>
            </a:r>
            <a:r>
              <a:rPr lang="en-US" dirty="0" smtClean="0"/>
              <a:t> (or </a:t>
            </a:r>
            <a:r>
              <a:rPr lang="en-US" u="sng" dirty="0" smtClean="0">
                <a:solidFill>
                  <a:srgbClr val="FF0000"/>
                </a:solidFill>
              </a:rPr>
              <a:t>5FU</a:t>
            </a:r>
            <a:r>
              <a:rPr lang="en-US" dirty="0" smtClean="0"/>
              <a:t>) to the FUR1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Check binding of GTP and 5FU (whether they show different binding or not)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smtClean="0"/>
              <a:t>Questions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Which template we should use? AF (C. </a:t>
            </a:r>
            <a:r>
              <a:rPr lang="en-US" dirty="0" err="1" smtClean="0"/>
              <a:t>auris</a:t>
            </a:r>
            <a:r>
              <a:rPr lang="en-US" dirty="0" smtClean="0"/>
              <a:t>)? 1JLS/1JLR/1BD4/1UPF (T. </a:t>
            </a:r>
            <a:r>
              <a:rPr lang="en-US" dirty="0" err="1" smtClean="0"/>
              <a:t>gondii</a:t>
            </a:r>
            <a:r>
              <a:rPr lang="en-US" dirty="0" smtClean="0"/>
              <a:t>)? Or 7RH8 (C. </a:t>
            </a:r>
            <a:r>
              <a:rPr lang="en-US" dirty="0" err="1" smtClean="0"/>
              <a:t>albicans</a:t>
            </a:r>
            <a:r>
              <a:rPr lang="en-US" dirty="0" smtClean="0"/>
              <a:t>)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Which ligands we need? 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Need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Amino acid sequence of FUR1 from C. </a:t>
            </a:r>
            <a:r>
              <a:rPr lang="en-US" dirty="0" err="1" smtClean="0"/>
              <a:t>auris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Structures of 5FC from </a:t>
            </a:r>
            <a:r>
              <a:rPr lang="en-US" dirty="0" err="1" smtClean="0"/>
              <a:t>Pubchem</a:t>
            </a:r>
            <a:endParaRPr lang="de-AT" dirty="0"/>
          </a:p>
        </p:txBody>
      </p:sp>
      <p:sp>
        <p:nvSpPr>
          <p:cNvPr id="3" name="AutoShape 2" descr="5-Formylcytosin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e-AT"/>
          </a:p>
        </p:txBody>
      </p:sp>
      <p:sp>
        <p:nvSpPr>
          <p:cNvPr id="4" name="AutoShape 4" descr="5-Formylcytosine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e-AT"/>
          </a:p>
        </p:txBody>
      </p:sp>
      <p:sp>
        <p:nvSpPr>
          <p:cNvPr id="5" name="AutoShape 6" descr="https://upload.wikimedia.org/wikipedia/commons/a/a8/5-formylcytosin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e-AT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5" y="4702050"/>
            <a:ext cx="1226457" cy="101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81262" y="6039932"/>
            <a:ext cx="5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5FC</a:t>
            </a:r>
            <a:endParaRPr lang="de-AT" dirty="0"/>
          </a:p>
        </p:txBody>
      </p:sp>
      <p:sp>
        <p:nvSpPr>
          <p:cNvPr id="7" name="AutoShape 9" descr="Chemical structure of 5-fluorouracil. | Download Scientific Diagra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e-AT"/>
          </a:p>
        </p:txBody>
      </p:sp>
      <p:sp>
        <p:nvSpPr>
          <p:cNvPr id="8" name="AutoShape 11" descr="Chemical structure of 5-fluorouracil. | Download Scientific Diagra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e-AT"/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24" y="4672884"/>
            <a:ext cx="1128108" cy="120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70524" y="603993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5FU</a:t>
            </a:r>
            <a:endParaRPr lang="de-AT" dirty="0"/>
          </a:p>
        </p:txBody>
      </p: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143" y="4605942"/>
            <a:ext cx="2546868" cy="148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0175154" y="622459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UTP</a:t>
            </a:r>
            <a:endParaRPr lang="de-A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6" b="29262"/>
          <a:stretch>
            <a:fillRect/>
          </a:stretch>
        </p:blipFill>
        <p:spPr bwMode="auto">
          <a:xfrm>
            <a:off x="4760479" y="4353472"/>
            <a:ext cx="3202742" cy="13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03620" y="5866803"/>
            <a:ext cx="3235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PRPP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de-AT" dirty="0"/>
              <a:t>Phosphoribosyl </a:t>
            </a:r>
            <a:r>
              <a:rPr lang="de-AT" dirty="0" smtClean="0"/>
              <a:t>pyrophosphate)</a:t>
            </a:r>
            <a:endParaRPr lang="de-AT" dirty="0"/>
          </a:p>
          <a:p>
            <a:pPr algn="ctr"/>
            <a:endParaRPr lang="de-A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7866" y="2032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Swiss-Model</a:t>
            </a:r>
            <a:endParaRPr lang="de-AT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6679" y="572532"/>
            <a:ext cx="2795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Using sequence of strain </a:t>
            </a:r>
            <a:r>
              <a:rPr lang="en-US" sz="1400" dirty="0"/>
              <a:t>in the lab: </a:t>
            </a:r>
            <a:endParaRPr lang="en-US" sz="1400" dirty="0" smtClean="0"/>
          </a:p>
          <a:p>
            <a:r>
              <a:rPr lang="en-US" sz="1400" dirty="0" smtClean="0">
                <a:solidFill>
                  <a:srgbClr val="0000FF"/>
                </a:solidFill>
              </a:rPr>
              <a:t>MSTPQNVSKNVILLPQTNQLRGLYSIIRDQLTKRGDFVFYSDRIIRLLVEEGLNQLPVEEAIIECHGGHKYKGAKFLGKICGVSIVRAGESMEMGLRDCCRSVRIGKILIQRDEETALPKLFYEKLPEDISERYVFLLDPMLATGGSAMMAVEVLLSRGVRMDRIFFLNLLAAPEGINAFHEKYPDVRIITGGIDEKLDDDKYIVPGLGDFGDRYYCI</a:t>
            </a:r>
            <a:endParaRPr lang="de-AT" sz="1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179755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NK</a:t>
            </a:r>
            <a:endParaRPr lang="en-US" dirty="0" smtClean="0"/>
          </a:p>
          <a:p>
            <a:r>
              <a:rPr lang="en-US" dirty="0" smtClean="0"/>
              <a:t>27 June 2024</a:t>
            </a:r>
            <a:endParaRPr lang="de-AT" dirty="0"/>
          </a:p>
        </p:txBody>
      </p:sp>
      <p:sp>
        <p:nvSpPr>
          <p:cNvPr id="7" name="TextBox 6"/>
          <p:cNvSpPr txBox="1"/>
          <p:nvPr/>
        </p:nvSpPr>
        <p:spPr>
          <a:xfrm>
            <a:off x="204979" y="2715820"/>
            <a:ext cx="226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1 – 7RH8 as Template</a:t>
            </a:r>
            <a:endParaRPr lang="de-AT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04979" y="3223820"/>
            <a:ext cx="252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2 – 1UPF.1.A as Template</a:t>
            </a:r>
            <a:endParaRPr lang="de-AT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04979" y="3736115"/>
            <a:ext cx="2178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3 – 1JLS as Template</a:t>
            </a:r>
            <a:endParaRPr lang="de-AT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4979" y="4273687"/>
            <a:ext cx="2194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4 – 1JLR as Template</a:t>
            </a:r>
            <a:endParaRPr lang="de-AT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4979" y="4805612"/>
            <a:ext cx="254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5 – 1BD4.1.A as Template</a:t>
            </a:r>
            <a:endParaRPr lang="de-AT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04979" y="5374353"/>
            <a:ext cx="255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Model 6 – 1BD3.1.D as Template</a:t>
            </a:r>
            <a:endParaRPr lang="de-AT" sz="1400" dirty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68" y="1043355"/>
            <a:ext cx="4140514" cy="536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00750" y="203200"/>
            <a:ext cx="41640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Set1 : Let program search the template from database 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program suggests 41 templates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high suggestions is </a:t>
            </a:r>
            <a:r>
              <a:rPr lang="en-US" sz="1400" dirty="0" smtClean="0">
                <a:solidFill>
                  <a:srgbClr val="0000FF"/>
                </a:solidFill>
              </a:rPr>
              <a:t>7RH8</a:t>
            </a:r>
            <a:endParaRPr lang="de-AT" sz="1400" dirty="0">
              <a:solidFill>
                <a:srgbClr val="0000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55827" y="1787212"/>
          <a:ext cx="493617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/>
                <a:gridCol w="821055"/>
                <a:gridCol w="870585"/>
                <a:gridCol w="1617663"/>
                <a:gridCol w="98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Models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Templates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Organism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Ligands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Method</a:t>
                      </a:r>
                      <a:endParaRPr lang="de-AT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7RH8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C. </a:t>
                      </a:r>
                      <a:r>
                        <a:rPr lang="en-US" sz="1200" dirty="0" err="1" smtClean="0"/>
                        <a:t>albicans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1.7 Å  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1UPF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r>
                        <a:rPr lang="de-AT" sz="1200" baseline="0" dirty="0" smtClean="0"/>
                        <a:t> 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URF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2.3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Mg,</a:t>
                      </a:r>
                      <a:r>
                        <a:rPr lang="en-US" sz="1200" baseline="0" dirty="0" smtClean="0"/>
                        <a:t> 4x URA, 1x PRP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1JLR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GTP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</a:t>
                      </a:r>
                      <a:r>
                        <a:rPr lang="en-US" sz="1200" baseline="0" dirty="0" smtClean="0"/>
                        <a:t> URA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2.2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None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1.9 Å</a:t>
                      </a:r>
                      <a:endParaRPr lang="de-AT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9134163" y="4513225"/>
            <a:ext cx="22846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100" dirty="0" smtClean="0"/>
              <a:t>URF = 5FU or 5-Fluorouracil</a:t>
            </a:r>
            <a:endParaRPr lang="de-AT" sz="1100" dirty="0" smtClean="0"/>
          </a:p>
          <a:p>
            <a:r>
              <a:rPr lang="en-US" sz="1100" dirty="0" smtClean="0"/>
              <a:t>URA = Uracil</a:t>
            </a:r>
            <a:endParaRPr lang="en-US" sz="1100" dirty="0" smtClean="0"/>
          </a:p>
          <a:p>
            <a:r>
              <a:rPr lang="en-US" sz="1100" dirty="0" smtClean="0"/>
              <a:t>PRP = </a:t>
            </a:r>
            <a:r>
              <a:rPr lang="en-US" sz="1100" dirty="0" err="1" smtClean="0"/>
              <a:t>Phosphoribosylpyrophosphate</a:t>
            </a:r>
            <a:endParaRPr lang="de-AT" sz="11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272" y="48523"/>
            <a:ext cx="41640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Set1 : Let program search the template from database 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program suggests 41 templates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high suggestions is </a:t>
            </a:r>
            <a:r>
              <a:rPr lang="en-US" sz="1400" dirty="0" smtClean="0">
                <a:solidFill>
                  <a:srgbClr val="0000FF"/>
                </a:solidFill>
              </a:rPr>
              <a:t>7RH8</a:t>
            </a:r>
            <a:endParaRPr lang="de-AT" sz="1400" dirty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68404"/>
            <a:ext cx="2818342" cy="341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06" y="168404"/>
            <a:ext cx="2827717" cy="341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42" y="3648603"/>
            <a:ext cx="2602161" cy="315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780" y="3648603"/>
            <a:ext cx="2592004" cy="315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7" y="871853"/>
            <a:ext cx="2181610" cy="585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358" y="500232"/>
            <a:ext cx="41640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Set1 : Let program search the template from database 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program suggests 41 templates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=&gt; the high suggestions is </a:t>
            </a:r>
            <a:r>
              <a:rPr lang="en-US" sz="1400" dirty="0" smtClean="0">
                <a:solidFill>
                  <a:srgbClr val="0000FF"/>
                </a:solidFill>
              </a:rPr>
              <a:t>7RH8</a:t>
            </a:r>
            <a:endParaRPr lang="de-AT" sz="1400" dirty="0">
              <a:solidFill>
                <a:srgbClr val="0000FF"/>
              </a:solidFill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3" y="1263161"/>
            <a:ext cx="6320994" cy="13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9" y="2895600"/>
            <a:ext cx="3634232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D:\Nextcloud\nkhunw79\Trinh_Project\FUR1_project_from_Tom\Homology_SwissModel_FUR1\FUR1-swissmodel-model1-search-Template\FUR12406271searchfortemplate\models\01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98" y="298873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739467" y="537736"/>
          <a:ext cx="5257800" cy="1737360"/>
        </p:xfrm>
        <a:graphic>
          <a:graphicData uri="http://schemas.openxmlformats.org/drawingml/2006/table">
            <a:tbl>
              <a:tblPr/>
              <a:tblGrid>
                <a:gridCol w="745066"/>
                <a:gridCol w="4512734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 dirty="0">
                          <a:effectLst/>
                        </a:rPr>
                        <a:t>UTP.1:</a:t>
                      </a:r>
                      <a:endParaRPr lang="de-AT" sz="1200" dirty="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14 residues within 4Å:Chain A: L.53, L.56, F.76, G.78, K.79, I.80, C.100, R.104, R.133,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Chain C: Q.19, I.26, Y.40, R.43,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Chain D: R.34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13 PLIP interactions:7 interactions with chain A, 4 interactions with chain C, 2 interactions with chain DHydrophobic interactions: A:F.76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Hydrogen bonds: A:I.80, C:Q.19, C:Q.19, C:Y.40, C:R.43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Salt bridges: A:R.104, A:R.104, A:R.133, A:R.133, D:R.34, D:R.34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pi-Stacking: A:F.76</a:t>
                      </a:r>
                      <a:endParaRPr lang="de-AT" sz="12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-85566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0" bIns="57132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Ligands </a:t>
            </a:r>
            <a:endParaRPr kumimoji="0" lang="de-DE" altLang="de-DE" sz="8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4 x </a:t>
            </a: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  <a:hlinkClick r:id="rId4"/>
              </a:rPr>
              <a:t>UTP</a:t>
            </a: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4 x URIDINE 5'-TRIPHOSPHATE </a:t>
            </a: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32" y="-20135"/>
            <a:ext cx="28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1 – 7RH8 as Template</a:t>
            </a:r>
            <a:endParaRPr lang="de-AT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98" y="5159375"/>
            <a:ext cx="36385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2" y="-20135"/>
            <a:ext cx="31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2 – 1UPF.1.A as Template</a:t>
            </a:r>
            <a:endParaRPr lang="de-AT" dirty="0"/>
          </a:p>
        </p:txBody>
      </p:sp>
      <p:pic>
        <p:nvPicPr>
          <p:cNvPr id="8195" name="Picture 3" descr="D:\Nextcloud\nkhunw79\Trinh_Project\FUR1_project_from_Tom\Homology_SwissModel_FUR1\Model2-FUR1-1UPF-asTemplate\0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52306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" y="838200"/>
            <a:ext cx="4191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912" y="542397"/>
            <a:ext cx="39338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2" y="-20135"/>
            <a:ext cx="274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3 – 1JLS as Template</a:t>
            </a:r>
            <a:endParaRPr lang="de-A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21" y="790575"/>
            <a:ext cx="416242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769350" y="2169583"/>
            <a:ext cx="3294065" cy="4516967"/>
            <a:chOff x="7922683" y="495300"/>
            <a:chExt cx="3838575" cy="5263623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683" y="495300"/>
              <a:ext cx="3067050" cy="403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683" y="4587348"/>
              <a:ext cx="383857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21" name="Picture 5" descr="D:\Nextcloud\nkhunw79\Trinh_Project\FUR1_project_from_Tom\Homology_SwissModel_FUR1\Model3-FUR1-1JLS-asTemplate\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27312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853095" y="64532"/>
          <a:ext cx="4467009" cy="457200"/>
        </p:xfrm>
        <a:graphic>
          <a:graphicData uri="http://schemas.openxmlformats.org/drawingml/2006/table">
            <a:tbl>
              <a:tblPr/>
              <a:tblGrid>
                <a:gridCol w="657009"/>
                <a:gridCol w="3810000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 dirty="0">
                          <a:effectLst/>
                        </a:rPr>
                        <a:t>MG.2:</a:t>
                      </a:r>
                      <a:endParaRPr lang="de-AT" sz="1200" dirty="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sz="1200" dirty="0">
                          <a:effectLst/>
                        </a:rPr>
                        <a:t>3 residues within 4Å:Chain A: V.86, R.87, A.88</a:t>
                      </a:r>
                      <a:endParaRPr lang="en-US" sz="1200" dirty="0">
                        <a:effectLst/>
                      </a:endParaRPr>
                    </a:p>
                    <a:p>
                      <a:r>
                        <a:rPr lang="en-US" sz="1200" dirty="0">
                          <a:effectLst/>
                        </a:rPr>
                        <a:t>No protein-ligand interaction detected (PLIP)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851400" y="569331"/>
          <a:ext cx="6731000" cy="1463040"/>
        </p:xfrm>
        <a:graphic>
          <a:graphicData uri="http://schemas.openxmlformats.org/drawingml/2006/table">
            <a:tbl>
              <a:tblPr/>
              <a:tblGrid>
                <a:gridCol w="1261533"/>
                <a:gridCol w="5469467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 dirty="0">
                          <a:effectLst/>
                        </a:rPr>
                        <a:t>URA.12:</a:t>
                      </a:r>
                      <a:endParaRPr lang="de-AT" sz="1200" dirty="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7 residues within 4Å:Chain C: M.141, A.143, Y.203, I.204, G.209, D.210, F.211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4 PLIP interactions:4 interactions with chain CHydrophobic interactions: C:A.143</a:t>
                      </a:r>
                      <a:endParaRPr lang="en-US" sz="120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1200">
                          <a:effectLst/>
                        </a:rPr>
                        <a:t>Hydrogen bonds: C:I.204, C:G.209, C:F.211</a:t>
                      </a:r>
                      <a:endParaRPr lang="en-US" sz="12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>
                          <a:effectLst/>
                        </a:rPr>
                        <a:t>URA.15:</a:t>
                      </a:r>
                      <a:endParaRPr lang="de-AT" sz="120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8 residues within 4Å:Chain D: M.141, A.143, K.202, Y.203, I.204, G.209, D.210, F.211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5 PLIP interactions:5 interactions with chain DHydrophobic interactions: D:A.143, D:Y.203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Hydrogen bonds: D:I.204, D:G.209, D:F.211</a:t>
                      </a:r>
                      <a:endParaRPr lang="de-AT" sz="12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9533" y="-128852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480" tIns="57132" rIns="63480" bIns="57132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1 x </a:t>
            </a: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  <a:hlinkClick r:id="rId5"/>
              </a:rPr>
              <a:t>MG</a:t>
            </a: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, 2 x </a:t>
            </a: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  <a:hlinkClick r:id="rId6"/>
              </a:rPr>
              <a:t>URA</a:t>
            </a:r>
            <a:endParaRPr kumimoji="0" lang="de-DE" altLang="de-D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1 x MAGNESIUM ION </a:t>
            </a:r>
            <a:endParaRPr kumimoji="0" lang="de-DE" altLang="de-DE" sz="1000" b="0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21721" y="-543454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de-AT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99533" y="-849312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57132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2 x URACIL </a:t>
            </a:r>
            <a:endParaRPr kumimoji="0" lang="de-DE" altLang="de-DE" sz="10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2" y="-20135"/>
            <a:ext cx="276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4 – 1JLR as Template</a:t>
            </a:r>
            <a:endParaRPr lang="de-AT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962025"/>
            <a:ext cx="41243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382565" y="470958"/>
            <a:ext cx="3571310" cy="4482044"/>
            <a:chOff x="8048625" y="470958"/>
            <a:chExt cx="3905250" cy="4901144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8625" y="470958"/>
              <a:ext cx="3905250" cy="401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8625" y="4533902"/>
              <a:ext cx="3609975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5" name="Picture 5" descr="D:\Nextcloud\nkhunw79\Trinh_Project\FUR1_project_from_Tom\Homology_SwissModel_FUR1\Model4-FUR1-1JLR-asTemplate\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0" y="194733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462" y="106226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</a:t>
            </a:r>
            <a:r>
              <a:rPr lang="en-US" dirty="0" err="1" smtClean="0"/>
              <a:t>auris</a:t>
            </a:r>
            <a:r>
              <a:rPr lang="en-US" dirty="0" smtClean="0"/>
              <a:t> FUR1 has 218 aa</a:t>
            </a:r>
            <a:endParaRPr lang="de-AT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511654"/>
            <a:ext cx="12105538" cy="4700337"/>
            <a:chOff x="0" y="511654"/>
            <a:chExt cx="12105538" cy="4700337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511654"/>
              <a:ext cx="12105538" cy="4700337"/>
              <a:chOff x="40325" y="1187116"/>
              <a:chExt cx="12105538" cy="4700337"/>
            </a:xfrm>
          </p:grpSpPr>
          <p:pic>
            <p:nvPicPr>
              <p:cNvPr id="2" name="Picture 1" descr="A close-up of a test&#10;&#10;Description automatically generated"/>
              <p:cNvPicPr/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9795"/>
              <a:stretch>
                <a:fillRect/>
              </a:stretch>
            </p:blipFill>
            <p:spPr bwMode="auto">
              <a:xfrm>
                <a:off x="40325" y="1187116"/>
                <a:ext cx="12105538" cy="47003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Oval 4"/>
              <p:cNvSpPr/>
              <p:nvPr/>
            </p:nvSpPr>
            <p:spPr>
              <a:xfrm>
                <a:off x="530952" y="4783016"/>
                <a:ext cx="606186" cy="20609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1068293" y="4791455"/>
                <a:ext cx="209308" cy="17421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510675" y="3923058"/>
              <a:ext cx="606186" cy="20609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" name="Oval 7"/>
            <p:cNvSpPr/>
            <p:nvPr/>
          </p:nvSpPr>
          <p:spPr>
            <a:xfrm>
              <a:off x="7160127" y="3927844"/>
              <a:ext cx="4462378" cy="188149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11153294" y="4379457"/>
            <a:ext cx="0" cy="10347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78324" y="5462300"/>
            <a:ext cx="491108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Arginine214 (R214) is highly conserved through FUR1 protein!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R214T mutation enhances resistance property.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R214 may serve critical interaction in catalytic binding pocket (?)</a:t>
            </a:r>
            <a:endParaRPr lang="de-AT" sz="1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173581" y="4114753"/>
            <a:ext cx="2046706" cy="1452175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3720" y="5614700"/>
            <a:ext cx="595823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FF"/>
                </a:solidFill>
              </a:rPr>
              <a:t>C-terminus of FUR1 serves as a binding pocket for Uracil and PRPP.</a:t>
            </a:r>
            <a:endParaRPr lang="en-US" sz="1400" dirty="0" smtClean="0">
              <a:solidFill>
                <a:srgbClr val="FF00FF"/>
              </a:solidFill>
            </a:endParaRPr>
          </a:p>
          <a:p>
            <a:r>
              <a:rPr lang="en-US" sz="1400" dirty="0" smtClean="0">
                <a:solidFill>
                  <a:srgbClr val="FF00FF"/>
                </a:solidFill>
              </a:rPr>
              <a:t>Therefore, truncated or modification at C-terminus may affect function of FUR1.</a:t>
            </a:r>
            <a:endParaRPr lang="de-AT" sz="1400" dirty="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2" y="-20135"/>
            <a:ext cx="322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5 – 1BD4.1.A as Template</a:t>
            </a:r>
            <a:endParaRPr lang="de-AT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" y="681038"/>
            <a:ext cx="4114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D:\Nextcloud\nkhunw79\Trinh_Project\FUR1_project_from_Tom\Homology_SwissModel_FUR1\Model5-FUR1-1BD4-asTemplate\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34" y="278553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237482"/>
            <a:ext cx="3700462" cy="235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596466" y="681038"/>
          <a:ext cx="6206068" cy="1463040"/>
        </p:xfrm>
        <a:graphic>
          <a:graphicData uri="http://schemas.openxmlformats.org/drawingml/2006/table">
            <a:tbl>
              <a:tblPr/>
              <a:tblGrid>
                <a:gridCol w="787401"/>
                <a:gridCol w="5418667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>
                          <a:effectLst/>
                        </a:rPr>
                        <a:t>URA.6:</a:t>
                      </a:r>
                      <a:endParaRPr lang="de-AT" sz="120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de-AT" sz="1200">
                          <a:effectLst/>
                        </a:rPr>
                        <a:t>7 residues within 4Å:Chain B: M.141, A.143, Y.203, I.204, G.209, D.210, F.211</a:t>
                      </a:r>
                      <a:endParaRPr lang="de-AT" sz="120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>
                          <a:effectLst/>
                        </a:rPr>
                        <a:t>6 PLIP interactions:6 interactions with chain BHydrophobic interactions: B:A.143</a:t>
                      </a:r>
                      <a:endParaRPr lang="de-AT" sz="120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>
                          <a:effectLst/>
                        </a:rPr>
                        <a:t>Hydrogen bonds: B:I.204, B:G.209, B:D.210, B:F.211</a:t>
                      </a:r>
                      <a:endParaRPr lang="de-AT" sz="120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>
                          <a:effectLst/>
                        </a:rPr>
                        <a:t>pi-Stacking: B:Y.203</a:t>
                      </a:r>
                      <a:endParaRPr lang="de-AT" sz="12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AT" sz="1200">
                          <a:effectLst/>
                        </a:rPr>
                        <a:t>URA.12:</a:t>
                      </a:r>
                      <a:endParaRPr lang="de-AT" sz="1200">
                        <a:effectLst/>
                      </a:endParaRPr>
                    </a:p>
                  </a:txBody>
                  <a:tcPr marR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6 residues within 4Å:Chain D: M.141, Y.203, I.204, G.209, D.210, F.211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4 PLIP interactions:4 interactions with chain DHydrophobic interactions: D:Y.203</a:t>
                      </a:r>
                      <a:endParaRPr lang="de-AT" sz="1200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de-AT" sz="1200" dirty="0">
                          <a:effectLst/>
                        </a:rPr>
                        <a:t>Hydrogen bonds: D:I.204, D:G.209, D:F.211</a:t>
                      </a:r>
                      <a:endParaRPr lang="de-AT" sz="12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8200" y="240188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91440" bIns="57132" numCol="1" anchor="ctr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2 x </a:t>
            </a: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  <a:hlinkClick r:id="rId4"/>
              </a:rPr>
              <a:t>URA</a:t>
            </a:r>
            <a:endParaRPr kumimoji="0" lang="de-DE" altLang="de-D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de-DE" altLang="de-DE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  <a:cs typeface="Arial" panose="02080604020202020204" pitchFamily="34" charset="0"/>
              </a:rPr>
              <a:t>2 x URACIL </a:t>
            </a:r>
            <a:endParaRPr kumimoji="0" lang="de-DE" altLang="de-DE" sz="1000" b="0" i="0" u="none" strike="noStrike" cap="none" normalizeH="0" baseline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  <a:cs typeface="Arial" panose="0208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32" y="-20135"/>
            <a:ext cx="32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6 – 1BD3.1.D as Template</a:t>
            </a:r>
            <a:endParaRPr lang="de-AT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2" y="775230"/>
            <a:ext cx="417195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02" y="2624667"/>
            <a:ext cx="3231497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D:\Nextcloud\nkhunw79\Trinh_Project\FUR1_project_from_Tom\Homology_SwissModel_FUR1\Model6-FUR1-1BD3-asTemplate\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673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98207" y="801734"/>
          <a:ext cx="493617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/>
                <a:gridCol w="821055"/>
                <a:gridCol w="870585"/>
                <a:gridCol w="1617663"/>
                <a:gridCol w="98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Models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Templates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Organism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Ligands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Method</a:t>
                      </a:r>
                      <a:endParaRPr lang="de-AT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7RH8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C. </a:t>
                      </a:r>
                      <a:r>
                        <a:rPr lang="en-US" sz="1200" dirty="0" err="1" smtClean="0"/>
                        <a:t>albicans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1.7 Å  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de-A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1UPF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r>
                        <a:rPr lang="de-AT" sz="1200" baseline="0" dirty="0" smtClean="0"/>
                        <a:t> 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URF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2.3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Mg,</a:t>
                      </a:r>
                      <a:r>
                        <a:rPr lang="en-US" sz="1200" baseline="0" dirty="0" smtClean="0"/>
                        <a:t> 4x URA, 1x PRP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1JLR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GTP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</a:t>
                      </a:r>
                      <a:r>
                        <a:rPr lang="en-US" sz="1200" baseline="0" dirty="0" smtClean="0"/>
                        <a:t> URA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2.2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None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1.9 Å</a:t>
                      </a:r>
                      <a:endParaRPr lang="de-AT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D:\Nextcloud\nkhunw79\Trinh_Project\FUR1_project_from_Tom\Homology_SwissModel_FUR1\Align-2-3-4-5-6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r="12984"/>
          <a:stretch>
            <a:fillRect/>
          </a:stretch>
        </p:blipFill>
        <p:spPr bwMode="auto">
          <a:xfrm>
            <a:off x="8638030" y="898730"/>
            <a:ext cx="3139442" cy="417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05061" y="575564"/>
            <a:ext cx="506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Homology models 2-3-4-5-6 share the same folding!</a:t>
            </a:r>
            <a:endParaRPr lang="en-US" dirty="0" smtClean="0"/>
          </a:p>
          <a:p>
            <a:pPr algn="ctr"/>
            <a:r>
              <a:rPr lang="en-US" dirty="0" smtClean="0"/>
              <a:t>But model 1 shows conformational difference.</a:t>
            </a:r>
            <a:endParaRPr lang="en-US" dirty="0" smtClean="0"/>
          </a:p>
        </p:txBody>
      </p:sp>
      <p:pic>
        <p:nvPicPr>
          <p:cNvPr id="13315" name="Picture 3" descr="D:\Nextcloud\nkhunw79\Trinh_Project\FUR1_project_from_Tom\Homology_SwissModel_FUR1\Align-1-2-3-4-5-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5" r="12136" b="6741"/>
          <a:stretch>
            <a:fillRect/>
          </a:stretch>
        </p:blipFill>
        <p:spPr bwMode="auto">
          <a:xfrm>
            <a:off x="5614415" y="1108905"/>
            <a:ext cx="2999233" cy="370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57490" y="1552711"/>
            <a:ext cx="309716" cy="309716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TextBox 4"/>
          <p:cNvSpPr txBox="1"/>
          <p:nvPr/>
        </p:nvSpPr>
        <p:spPr>
          <a:xfrm>
            <a:off x="6376886" y="4941221"/>
            <a:ext cx="14683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Model 1 = green</a:t>
            </a:r>
            <a:endParaRPr lang="en-US" sz="1400" dirty="0" smtClean="0">
              <a:solidFill>
                <a:srgbClr val="00B050"/>
              </a:solidFill>
            </a:endParaRPr>
          </a:p>
          <a:p>
            <a:r>
              <a:rPr lang="en-US" sz="1400" dirty="0" smtClean="0">
                <a:solidFill>
                  <a:schemeClr val="accent1"/>
                </a:solidFill>
              </a:rPr>
              <a:t>Model 2 = cyan</a:t>
            </a:r>
            <a:endParaRPr lang="en-US" sz="1400" dirty="0" smtClean="0">
              <a:solidFill>
                <a:schemeClr val="accent1"/>
              </a:solidFill>
            </a:endParaRPr>
          </a:p>
          <a:p>
            <a:r>
              <a:rPr lang="en-US" sz="1400" dirty="0" smtClean="0">
                <a:solidFill>
                  <a:srgbClr val="FF00FF"/>
                </a:solidFill>
              </a:rPr>
              <a:t>Model 3 = pink</a:t>
            </a:r>
            <a:endParaRPr lang="en-US" sz="1400" dirty="0" smtClean="0">
              <a:solidFill>
                <a:srgbClr val="FF00FF"/>
              </a:solidFill>
            </a:endParaRPr>
          </a:p>
          <a:p>
            <a:r>
              <a:rPr lang="en-US" sz="1400" dirty="0" smtClean="0">
                <a:solidFill>
                  <a:schemeClr val="accent4"/>
                </a:solidFill>
              </a:rPr>
              <a:t>Model 4 = yellow</a:t>
            </a:r>
            <a:endParaRPr lang="en-US" sz="1400" dirty="0" smtClean="0">
              <a:solidFill>
                <a:schemeClr val="accent4"/>
              </a:solidFill>
            </a:endParaRPr>
          </a:p>
          <a:p>
            <a:r>
              <a:rPr lang="en-US" sz="1400" dirty="0" smtClean="0">
                <a:solidFill>
                  <a:schemeClr val="accent2"/>
                </a:solidFill>
              </a:rPr>
              <a:t>Model 5 = orange</a:t>
            </a:r>
            <a:endParaRPr lang="en-US" sz="1400" dirty="0" smtClean="0">
              <a:solidFill>
                <a:schemeClr val="accent2"/>
              </a:solidFill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Model 6 = gray</a:t>
            </a:r>
            <a:endParaRPr lang="de-AT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326" y="3681103"/>
            <a:ext cx="5404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Model 2  is generated by using 5FU-bound FUR1 as a template.</a:t>
            </a:r>
            <a:endParaRPr lang="en-US" sz="1600" dirty="0" smtClean="0"/>
          </a:p>
          <a:p>
            <a:r>
              <a:rPr lang="en-US" sz="1600" dirty="0" smtClean="0"/>
              <a:t>Therefore, we will use model 2 for further study.</a:t>
            </a:r>
            <a:endParaRPr lang="de-AT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484" y="102616"/>
            <a:ext cx="671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 2</a:t>
            </a:r>
            <a:r>
              <a:rPr lang="en-US" dirty="0" smtClean="0"/>
              <a:t> is generated by using 1UPF (5FU-bound FUR1) as a template</a:t>
            </a:r>
            <a:endParaRPr lang="de-AT" dirty="0"/>
          </a:p>
        </p:txBody>
      </p:sp>
      <p:pic>
        <p:nvPicPr>
          <p:cNvPr id="6146" name="Picture 2" descr="D:\Nextcloud\nkhunw79\Trinh_Project\FUR1_project_from_Tom\Homology_SwissModel_FUR1\Model2-tetramer-24062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6" y="73926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Nextcloud\nkhunw79\Trinh_Project\FUR1_project_from_Tom\Docking_FUR1\5FU-2406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52" y="4435969"/>
            <a:ext cx="1503147" cy="150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649" y="5939116"/>
            <a:ext cx="2933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5FU</a:t>
            </a:r>
            <a:endParaRPr lang="en-US" dirty="0" smtClean="0"/>
          </a:p>
          <a:p>
            <a:pPr algn="ctr"/>
            <a:r>
              <a:rPr lang="de-AT" sz="1200" dirty="0" smtClean="0"/>
              <a:t>SMILES:</a:t>
            </a:r>
            <a:r>
              <a:rPr lang="de-AT" dirty="0" smtClean="0"/>
              <a:t> C1=C(C</a:t>
            </a:r>
            <a:r>
              <a:rPr lang="de-AT" dirty="0"/>
              <a:t>(=O)NC(=</a:t>
            </a:r>
            <a:r>
              <a:rPr lang="de-AT" dirty="0" smtClean="0"/>
              <a:t>O)N1)F</a:t>
            </a:r>
            <a:endParaRPr lang="de-AT" dirty="0" smtClean="0"/>
          </a:p>
          <a:p>
            <a:pPr algn="ctr"/>
            <a:r>
              <a:rPr lang="en-US" sz="1200" dirty="0" smtClean="0"/>
              <a:t>(Structure is from PubChem)</a:t>
            </a:r>
            <a:endParaRPr lang="de-AT" sz="1200" dirty="0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4702380"/>
            <a:ext cx="1128108" cy="120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60542" y="471948"/>
            <a:ext cx="2914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Docking using CB-Dock</a:t>
            </a:r>
            <a:endParaRPr lang="en-US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Tetramer FUR1 with 5FU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Monomer FUR1 with 5FU</a:t>
            </a:r>
            <a:endParaRPr lang="de-AT" dirty="0"/>
          </a:p>
        </p:txBody>
      </p:sp>
      <p:grpSp>
        <p:nvGrpSpPr>
          <p:cNvPr id="12" name="Group 11"/>
          <p:cNvGrpSpPr/>
          <p:nvPr/>
        </p:nvGrpSpPr>
        <p:grpSpPr>
          <a:xfrm>
            <a:off x="3406263" y="739263"/>
            <a:ext cx="3600000" cy="3731969"/>
            <a:chOff x="3406263" y="739263"/>
            <a:chExt cx="3600000" cy="3731969"/>
          </a:xfrm>
        </p:grpSpPr>
        <p:grpSp>
          <p:nvGrpSpPr>
            <p:cNvPr id="4" name="Group 3"/>
            <p:cNvGrpSpPr/>
            <p:nvPr/>
          </p:nvGrpSpPr>
          <p:grpSpPr>
            <a:xfrm>
              <a:off x="3406263" y="739263"/>
              <a:ext cx="3600000" cy="3600000"/>
              <a:chOff x="3406263" y="739263"/>
              <a:chExt cx="3600000" cy="3600000"/>
            </a:xfrm>
          </p:grpSpPr>
          <p:pic>
            <p:nvPicPr>
              <p:cNvPr id="6148" name="Picture 4" descr="D:\Nextcloud\nkhunw79\Trinh_Project\FUR1_project_from_Tom\Homology_SwissModel_FUR1\Model2-5FU-tetramer-240628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6263" y="739263"/>
                <a:ext cx="3600000" cy="36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586872" y="3393303"/>
                <a:ext cx="4347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FF0000"/>
                    </a:solidFill>
                  </a:rPr>
                  <a:t>5FU</a:t>
                </a:r>
                <a:endParaRPr lang="de-AT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73480" y="3345308"/>
                <a:ext cx="4347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FF0000"/>
                    </a:solidFill>
                  </a:rPr>
                  <a:t>5FU</a:t>
                </a:r>
                <a:endParaRPr lang="de-AT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62428" y="1392426"/>
                <a:ext cx="4347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FF0000"/>
                    </a:solidFill>
                  </a:rPr>
                  <a:t>5FU</a:t>
                </a:r>
                <a:endParaRPr lang="de-AT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63784" y="1388675"/>
                <a:ext cx="4347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FF0000"/>
                    </a:solidFill>
                  </a:rPr>
                  <a:t>5FU</a:t>
                </a:r>
                <a:endParaRPr lang="de-AT" sz="12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065053" y="4194233"/>
              <a:ext cx="2282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Align 5FU from 1UPF into Model2</a:t>
              </a:r>
              <a:endParaRPr lang="de-AT" sz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427354" y="2213011"/>
            <a:ext cx="3066099" cy="3726105"/>
            <a:chOff x="8427354" y="2213011"/>
            <a:chExt cx="3066099" cy="3726105"/>
          </a:xfrm>
        </p:grpSpPr>
        <p:pic>
          <p:nvPicPr>
            <p:cNvPr id="1026" name="Picture 2" descr="D:\Nextcloud\nkhunw79\Trinh_Project\FUR1_project_from_Tom\Homology_SwissModel_FUR1\Model2-monomer-24070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7" t="10022" r="28328" b="7223"/>
            <a:stretch>
              <a:fillRect/>
            </a:stretch>
          </p:blipFill>
          <p:spPr bwMode="auto">
            <a:xfrm>
              <a:off x="8760542" y="2213011"/>
              <a:ext cx="2600896" cy="372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8892049" y="4200000"/>
              <a:ext cx="5100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N-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ter</a:t>
              </a:r>
              <a:endParaRPr lang="de-AT" sz="1200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001074" y="4291230"/>
              <a:ext cx="492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C</a:t>
              </a:r>
              <a:r>
                <a:rPr lang="en-US" sz="1200" dirty="0" smtClean="0">
                  <a:solidFill>
                    <a:srgbClr val="FF0000"/>
                  </a:solidFill>
                </a:rPr>
                <a:t>-</a:t>
              </a:r>
              <a:r>
                <a:rPr lang="en-US" sz="1200" dirty="0" err="1" smtClean="0">
                  <a:solidFill>
                    <a:srgbClr val="FF0000"/>
                  </a:solidFill>
                </a:rPr>
                <a:t>ter</a:t>
              </a:r>
              <a:endParaRPr lang="de-AT" sz="12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27354" y="3042220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Arm1</a:t>
              </a:r>
              <a:endParaRPr lang="de-AT" sz="1200" dirty="0">
                <a:solidFill>
                  <a:srgbClr val="00B05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832126" y="5312952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B050"/>
                  </a:solidFill>
                </a:rPr>
                <a:t>Arm2</a:t>
              </a:r>
              <a:endParaRPr lang="de-AT" sz="1200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182" y="323557"/>
            <a:ext cx="1121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Model2 and Model3 </a:t>
            </a:r>
            <a:r>
              <a:rPr lang="en-GB" dirty="0"/>
              <a:t>FUR1 (192R4) </a:t>
            </a:r>
            <a:r>
              <a:rPr lang="en-GB" dirty="0" smtClean="0"/>
              <a:t> = to check why the binding pocket of 5FU has different binding score?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r="20178"/>
          <a:stretch>
            <a:fillRect/>
          </a:stretch>
        </p:blipFill>
        <p:spPr>
          <a:xfrm>
            <a:off x="675249" y="1422009"/>
            <a:ext cx="2686930" cy="42121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0768" y="5716900"/>
            <a:ext cx="1615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Model 2 = cyan</a:t>
            </a:r>
            <a:endParaRPr lang="en-GB" dirty="0" smtClean="0"/>
          </a:p>
          <a:p>
            <a:r>
              <a:rPr lang="en-GB" dirty="0" smtClean="0"/>
              <a:t>Model 3 = pink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575582" y="4121834"/>
            <a:ext cx="1252024" cy="759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80" y="2083191"/>
            <a:ext cx="3564988" cy="35649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2826660" y="2082018"/>
            <a:ext cx="1435852" cy="203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40728" y="4877973"/>
            <a:ext cx="1421784" cy="7631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14788" y="3578331"/>
            <a:ext cx="3480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Both homology models 2 and 3 actually show the same folding and same side chain orientations</a:t>
            </a:r>
            <a:endParaRPr lang="en-GB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1861" y="1351722"/>
            <a:ext cx="6470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 smtClean="0"/>
              <a:t>Docking of FUR1</a:t>
            </a:r>
            <a:endParaRPr lang="en-GB" sz="7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674626" y="5923722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 smtClean="0"/>
              <a:t>28 June 2024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28794" y="2920710"/>
          <a:ext cx="493617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/>
                <a:gridCol w="821055"/>
                <a:gridCol w="870585"/>
                <a:gridCol w="1617663"/>
                <a:gridCol w="98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Models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Templates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Organism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Ligands</a:t>
                      </a:r>
                      <a:endParaRPr lang="de-A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Method</a:t>
                      </a:r>
                      <a:endParaRPr lang="de-AT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7RH8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C. </a:t>
                      </a:r>
                      <a:r>
                        <a:rPr lang="en-US" sz="1200" dirty="0" err="1" smtClean="0"/>
                        <a:t>albicans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1.7 Å  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1UPF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r>
                        <a:rPr lang="de-AT" sz="1200" baseline="0" dirty="0" smtClean="0"/>
                        <a:t> 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URF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2.3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1JLS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1x Mg,</a:t>
                      </a:r>
                      <a:r>
                        <a:rPr lang="en-US" sz="1200" baseline="0" dirty="0" smtClean="0"/>
                        <a:t> 4x URA, 1x PRP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1JLR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 GTP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2.5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1BD4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4x</a:t>
                      </a:r>
                      <a:r>
                        <a:rPr lang="en-US" sz="1200" baseline="0" dirty="0" smtClean="0"/>
                        <a:t> URA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2.2 Å</a:t>
                      </a:r>
                      <a:endParaRPr lang="de-AT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1BD3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 smtClean="0"/>
                        <a:t>T. </a:t>
                      </a:r>
                      <a:r>
                        <a:rPr lang="en-US" sz="1200" dirty="0" err="1" smtClean="0"/>
                        <a:t>gondii</a:t>
                      </a:r>
                      <a:endParaRPr lang="de-AT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None</a:t>
                      </a:r>
                      <a:endParaRPr lang="de-A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X-ray, 1.9 Å</a:t>
                      </a:r>
                      <a:endParaRPr lang="de-AT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607130" y="5646723"/>
            <a:ext cx="22846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1100" dirty="0" smtClean="0"/>
              <a:t>URF = 5FU or 5-Fluorouracil</a:t>
            </a:r>
            <a:endParaRPr lang="de-AT" sz="1100" dirty="0" smtClean="0"/>
          </a:p>
          <a:p>
            <a:r>
              <a:rPr lang="en-US" sz="1100" dirty="0" smtClean="0"/>
              <a:t>URA = Uracil</a:t>
            </a:r>
            <a:endParaRPr lang="en-US" sz="1100" dirty="0" smtClean="0"/>
          </a:p>
          <a:p>
            <a:r>
              <a:rPr lang="en-US" sz="1100" dirty="0" smtClean="0"/>
              <a:t>PRP = </a:t>
            </a:r>
            <a:r>
              <a:rPr lang="en-US" sz="1100" dirty="0" err="1" smtClean="0"/>
              <a:t>Phosphoribosylpyrophosphate</a:t>
            </a:r>
            <a:endParaRPr lang="de-AT" sz="11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Nextcloud\nkhunw79\Trinh_Project\FUR1_project_from_Tom\Docking_FUR1\5FU-240628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875" y="188792"/>
            <a:ext cx="1503147" cy="150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84800"/>
            <a:ext cx="323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5FU (</a:t>
            </a:r>
            <a:r>
              <a:rPr lang="de-AT" dirty="0" smtClean="0"/>
              <a:t>5-Fluorouracil</a:t>
            </a:r>
            <a:r>
              <a:rPr lang="en-US" dirty="0" smtClean="0"/>
              <a:t>)</a:t>
            </a:r>
            <a:endParaRPr lang="en-US" dirty="0" smtClean="0"/>
          </a:p>
          <a:p>
            <a:pPr algn="ctr"/>
            <a:r>
              <a:rPr lang="de-AT" sz="1200" dirty="0" smtClean="0"/>
              <a:t>SMILES:</a:t>
            </a:r>
            <a:r>
              <a:rPr lang="de-AT" dirty="0" smtClean="0"/>
              <a:t> C1=C(C</a:t>
            </a:r>
            <a:r>
              <a:rPr lang="de-AT" dirty="0"/>
              <a:t>(=O)NC(=</a:t>
            </a:r>
            <a:r>
              <a:rPr lang="de-AT" dirty="0" smtClean="0"/>
              <a:t>O)N1)F</a:t>
            </a:r>
            <a:endParaRPr lang="de-AT" dirty="0" smtClean="0"/>
          </a:p>
          <a:p>
            <a:pPr algn="ctr"/>
            <a:r>
              <a:rPr lang="en-US" sz="1200" dirty="0" smtClean="0"/>
              <a:t>(Structure is from PubChem)</a:t>
            </a:r>
            <a:endParaRPr lang="de-AT" sz="1200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07" y="455203"/>
            <a:ext cx="1128108" cy="120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390" r="25840"/>
          <a:stretch>
            <a:fillRect/>
          </a:stretch>
        </p:blipFill>
        <p:spPr>
          <a:xfrm>
            <a:off x="5921003" y="188792"/>
            <a:ext cx="1299410" cy="1740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8326" y="75569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5FU</a:t>
            </a:r>
            <a:endParaRPr lang="de-A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66" y="391888"/>
            <a:ext cx="1394498" cy="1394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16" y="2213810"/>
            <a:ext cx="2792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Uracil</a:t>
            </a:r>
            <a:endParaRPr lang="en-GB" dirty="0" smtClean="0"/>
          </a:p>
          <a:p>
            <a:pPr algn="ctr"/>
            <a:r>
              <a:rPr lang="en-GB" dirty="0" smtClean="0"/>
              <a:t>SMILES: </a:t>
            </a:r>
            <a:r>
              <a:rPr lang="en-GB" dirty="0"/>
              <a:t>C1=CNC(=O)NC1=O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001" y="1929360"/>
            <a:ext cx="990756" cy="1364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97" y="4440759"/>
            <a:ext cx="3680159" cy="1649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b="16249"/>
          <a:stretch>
            <a:fillRect/>
          </a:stretch>
        </p:blipFill>
        <p:spPr>
          <a:xfrm>
            <a:off x="5891056" y="3816133"/>
            <a:ext cx="5762257" cy="2472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r="21239" b="9926"/>
          <a:stretch>
            <a:fillRect/>
          </a:stretch>
        </p:blipFill>
        <p:spPr>
          <a:xfrm>
            <a:off x="2757416" y="32084"/>
            <a:ext cx="1683399" cy="14957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80" y="245957"/>
            <a:ext cx="1540430" cy="15404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91" y="1944046"/>
            <a:ext cx="1487083" cy="14870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16" y="240632"/>
            <a:ext cx="607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PRPP (</a:t>
            </a:r>
            <a:r>
              <a:rPr lang="en-GB" dirty="0"/>
              <a:t>Phosphoribosyl </a:t>
            </a:r>
            <a:r>
              <a:rPr lang="en-GB" dirty="0" smtClean="0"/>
              <a:t>pyrophosphate)</a:t>
            </a:r>
            <a:endParaRPr lang="en-GB" dirty="0" smtClean="0"/>
          </a:p>
          <a:p>
            <a:r>
              <a:rPr lang="en-GB" dirty="0" smtClean="0"/>
              <a:t>SMILES: </a:t>
            </a:r>
            <a:r>
              <a:rPr lang="pt-BR" dirty="0" smtClean="0"/>
              <a:t>C(C1C(C(C(O1)OP</a:t>
            </a:r>
            <a:r>
              <a:rPr lang="pt-BR" dirty="0"/>
              <a:t>(=O)(O)OP(=O)(O)O)O)O)OP(=O)(O)O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6" b="29262"/>
          <a:stretch>
            <a:fillRect/>
          </a:stretch>
        </p:blipFill>
        <p:spPr bwMode="auto">
          <a:xfrm>
            <a:off x="701827" y="1155003"/>
            <a:ext cx="3202742" cy="13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9" b="29496"/>
          <a:stretch>
            <a:fillRect/>
          </a:stretch>
        </p:blipFill>
        <p:spPr>
          <a:xfrm>
            <a:off x="4046622" y="1058779"/>
            <a:ext cx="3092116" cy="14945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3718" y="3398939"/>
            <a:ext cx="5921924" cy="3008320"/>
            <a:chOff x="5994322" y="1951554"/>
            <a:chExt cx="5921924" cy="3008320"/>
          </a:xfrm>
        </p:grpSpPr>
        <p:pic>
          <p:nvPicPr>
            <p:cNvPr id="9" name="Picture 8" descr="5-fluorocytosine resistance is associated with hypermutation and  alterations in capsule biosynthesis in Cryptococcus | Nature Communications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322" y="1951554"/>
              <a:ext cx="5921924" cy="274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0173653" y="4682875"/>
              <a:ext cx="17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Billmyre</a:t>
              </a:r>
              <a:r>
                <a:rPr lang="en-US" sz="1200" dirty="0" smtClean="0"/>
                <a:t> R.B., et al., 2020</a:t>
              </a:r>
              <a:endParaRPr lang="de-AT" sz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138738" y="4065577"/>
            <a:ext cx="4558931" cy="2377371"/>
            <a:chOff x="7422062" y="3716462"/>
            <a:chExt cx="4558931" cy="2377371"/>
          </a:xfrm>
        </p:grpSpPr>
        <p:grpSp>
          <p:nvGrpSpPr>
            <p:cNvPr id="4" name="Group 3"/>
            <p:cNvGrpSpPr/>
            <p:nvPr/>
          </p:nvGrpSpPr>
          <p:grpSpPr>
            <a:xfrm>
              <a:off x="7422062" y="3716462"/>
              <a:ext cx="1394498" cy="1644748"/>
              <a:chOff x="7582768" y="3768832"/>
              <a:chExt cx="1394498" cy="164474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8002537" y="3768832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5FU</a:t>
                </a:r>
                <a:endParaRPr lang="de-AT" dirty="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2768" y="3976878"/>
                <a:ext cx="1394498" cy="1394498"/>
              </a:xfrm>
              <a:prstGeom prst="rect">
                <a:avLst/>
              </a:prstGeom>
            </p:spPr>
          </p:pic>
          <p:sp>
            <p:nvSpPr>
              <p:cNvPr id="2" name="Oval 1"/>
              <p:cNvSpPr/>
              <p:nvPr/>
            </p:nvSpPr>
            <p:spPr>
              <a:xfrm>
                <a:off x="8074854" y="5069497"/>
                <a:ext cx="412303" cy="3440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888877" y="3753636"/>
              <a:ext cx="3092116" cy="1622491"/>
              <a:chOff x="9099884" y="3748885"/>
              <a:chExt cx="3092116" cy="162249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69" b="29496"/>
              <a:stretch>
                <a:fillRect/>
              </a:stretch>
            </p:blipFill>
            <p:spPr>
              <a:xfrm>
                <a:off x="9099884" y="3876804"/>
                <a:ext cx="3092116" cy="149457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0090982" y="3748885"/>
                <a:ext cx="665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PRPP</a:t>
                </a:r>
                <a:endParaRPr lang="de-AT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900115" y="4366795"/>
                <a:ext cx="412303" cy="3440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8078248" y="5724501"/>
              <a:ext cx="2271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Reaction sites of FUR1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endCxn id="2" idx="5"/>
            </p:cNvCxnSpPr>
            <p:nvPr/>
          </p:nvCxnSpPr>
          <p:spPr>
            <a:xfrm flipH="1" flipV="1">
              <a:off x="8266071" y="5310820"/>
              <a:ext cx="622807" cy="3955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9607284" y="4726490"/>
              <a:ext cx="1140425" cy="9517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1861" y="1351722"/>
            <a:ext cx="64700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b="1" dirty="0" smtClean="0"/>
              <a:t>Docking of </a:t>
            </a:r>
            <a:r>
              <a:rPr lang="en-GB" sz="7200" b="1" dirty="0" smtClean="0"/>
              <a:t>FUR1</a:t>
            </a:r>
            <a:endParaRPr lang="en-GB" sz="7200" b="1" dirty="0"/>
          </a:p>
          <a:p>
            <a:pPr algn="ctr"/>
            <a:r>
              <a:rPr lang="en-GB" sz="7200" b="1" dirty="0" smtClean="0"/>
              <a:t>with </a:t>
            </a:r>
            <a:r>
              <a:rPr lang="en-GB" sz="7200" b="1" dirty="0" smtClean="0"/>
              <a:t>5FU</a:t>
            </a:r>
            <a:endParaRPr lang="en-GB" sz="7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674626" y="5923722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 smtClean="0"/>
              <a:t>28 June 2024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729132" y="5092725"/>
            <a:ext cx="323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5FU (</a:t>
            </a:r>
            <a:r>
              <a:rPr lang="de-AT" dirty="0" smtClean="0"/>
              <a:t>5-Fluorouracil</a:t>
            </a:r>
            <a:r>
              <a:rPr lang="en-US" dirty="0" smtClean="0"/>
              <a:t>)</a:t>
            </a:r>
            <a:endParaRPr lang="en-US" dirty="0" smtClean="0"/>
          </a:p>
          <a:p>
            <a:pPr algn="ctr"/>
            <a:r>
              <a:rPr lang="de-AT" sz="1200" dirty="0" smtClean="0"/>
              <a:t>SMILES:</a:t>
            </a:r>
            <a:r>
              <a:rPr lang="de-AT" dirty="0" smtClean="0"/>
              <a:t> C1=C(C</a:t>
            </a:r>
            <a:r>
              <a:rPr lang="de-AT" dirty="0"/>
              <a:t>(=O)NC(=</a:t>
            </a:r>
            <a:r>
              <a:rPr lang="de-AT" dirty="0" smtClean="0"/>
              <a:t>O)N1)F</a:t>
            </a:r>
            <a:endParaRPr lang="de-AT" dirty="0" smtClean="0"/>
          </a:p>
          <a:p>
            <a:pPr algn="ctr"/>
            <a:r>
              <a:rPr lang="en-US" sz="1200" dirty="0" smtClean="0"/>
              <a:t>(Structure is from PubChem)</a:t>
            </a:r>
            <a:endParaRPr lang="de-AT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r="21239" b="9926"/>
          <a:stretch>
            <a:fillRect/>
          </a:stretch>
        </p:blipFill>
        <p:spPr>
          <a:xfrm>
            <a:off x="5486548" y="4640009"/>
            <a:ext cx="1683399" cy="1495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12" y="4853882"/>
            <a:ext cx="1540430" cy="15404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MSA for FUR1, snapshot at the end of peptide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4922" y="1690688"/>
            <a:ext cx="6567536" cy="4867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9162" y="1690688"/>
            <a:ext cx="92054" cy="240877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5925189" y="4099458"/>
            <a:ext cx="3599811" cy="380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55336" y="4294805"/>
            <a:ext cx="120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site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1"/>
          </p:cNvCxnSpPr>
          <p:nvPr/>
        </p:nvCxnSpPr>
        <p:spPr>
          <a:xfrm>
            <a:off x="6050374" y="2325053"/>
            <a:ext cx="3334369" cy="493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84743" y="2357097"/>
            <a:ext cx="2752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happened </a:t>
            </a:r>
            <a:endParaRPr lang="en-US" dirty="0"/>
          </a:p>
          <a:p>
            <a:r>
              <a:rPr lang="en-US" dirty="0"/>
              <a:t>in highly conserved region</a:t>
            </a:r>
            <a:endParaRPr lang="en-US" dirty="0"/>
          </a:p>
          <a:p>
            <a:r>
              <a:rPr lang="en-US" dirty="0"/>
              <a:t>Next to active site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5785" y="4289464"/>
            <a:ext cx="140677" cy="226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Oval 3"/>
          <p:cNvSpPr/>
          <p:nvPr/>
        </p:nvSpPr>
        <p:spPr>
          <a:xfrm>
            <a:off x="2359753" y="4640691"/>
            <a:ext cx="418616" cy="14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Oval 12"/>
          <p:cNvSpPr/>
          <p:nvPr/>
        </p:nvSpPr>
        <p:spPr>
          <a:xfrm>
            <a:off x="4665784" y="4651437"/>
            <a:ext cx="146531" cy="130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12315" y="4751756"/>
            <a:ext cx="1372585" cy="1885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92524" y="4834628"/>
            <a:ext cx="266993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Arginine214 (R214) is highly conserved through FUR1 protein!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R214T mutation enhances resistance property.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R214 may serve critical interaction in catalytic binding pocket (?)</a:t>
            </a:r>
            <a:endParaRPr lang="de-AT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93" y="5077693"/>
            <a:ext cx="3135108" cy="16372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3634" y="914400"/>
            <a:ext cx="3245142" cy="4214191"/>
            <a:chOff x="493634" y="914400"/>
            <a:chExt cx="3245142" cy="42141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34" y="914400"/>
              <a:ext cx="3245142" cy="421419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93634" y="124673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-5.2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3597" y="290988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-4.9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47719" y="288930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-4.8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91831" y="143140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-4.5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70742" y="399378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-4.4</a:t>
              </a:r>
              <a:endParaRPr lang="en-GB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8626" y="568331"/>
            <a:ext cx="403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tetramer with 5FU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26" y="1085087"/>
            <a:ext cx="3472142" cy="39777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02806" y="583302"/>
            <a:ext cx="403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tetramer with 5FU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226" y="5062863"/>
            <a:ext cx="3074322" cy="15856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76812" y="22401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-6.0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8076442" y="365115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-5.9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489078" y="143140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-5.2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9613603" y="30195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-4.6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0011423" y="407726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414" y="586204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monomer with 5FU</a:t>
            </a:r>
            <a:endParaRPr lang="en-GB" dirty="0"/>
          </a:p>
        </p:txBody>
      </p:sp>
      <p:grpSp>
        <p:nvGrpSpPr>
          <p:cNvPr id="28" name="Group 27"/>
          <p:cNvGrpSpPr/>
          <p:nvPr/>
        </p:nvGrpSpPr>
        <p:grpSpPr>
          <a:xfrm>
            <a:off x="258414" y="914399"/>
            <a:ext cx="2899131" cy="3617843"/>
            <a:chOff x="258414" y="914399"/>
            <a:chExt cx="2899131" cy="36178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34" y="914399"/>
              <a:ext cx="2389443" cy="361784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573906" y="381103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-5.3</a:t>
              </a:r>
              <a:endParaRPr lang="en-GB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8414" y="213463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26961" y="294963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0600" y="290325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-3.6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36565" y="206837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" y="4765651"/>
            <a:ext cx="3880449" cy="2009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02806" y="583302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monomer with 5FU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70" y="4612686"/>
            <a:ext cx="4219575" cy="21621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220204" y="1052128"/>
            <a:ext cx="2213811" cy="3400926"/>
            <a:chOff x="3220204" y="1052128"/>
            <a:chExt cx="2213811" cy="34009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6" t="7506" r="20981" b="6383"/>
            <a:stretch>
              <a:fillRect/>
            </a:stretch>
          </p:blipFill>
          <p:spPr>
            <a:xfrm>
              <a:off x="3220204" y="1052128"/>
              <a:ext cx="2213811" cy="340092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070750" y="357161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-5.3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05610" y="239868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6502" y="25665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-3.6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38316" y="319943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93060" y="196066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3994485" y="3328138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3781730" y="4089375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325836" y="-39195"/>
            <a:ext cx="2632589" cy="4492249"/>
            <a:chOff x="6325836" y="-39195"/>
            <a:chExt cx="2632589" cy="4492249"/>
          </a:xfrm>
        </p:grpSpPr>
        <p:sp>
          <p:nvSpPr>
            <p:cNvPr id="12" name="TextBox 11"/>
            <p:cNvSpPr txBox="1"/>
            <p:nvPr/>
          </p:nvSpPr>
          <p:spPr>
            <a:xfrm>
              <a:off x="6702806" y="-39195"/>
              <a:ext cx="211949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b="1" dirty="0" smtClean="0"/>
                <a:t>Model 3</a:t>
              </a:r>
              <a:endParaRPr lang="en-GB" sz="4400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738" y="916269"/>
              <a:ext cx="2275224" cy="353678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175580" y="222866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53819" y="294963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11480" y="308792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5836" y="226331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-3.8</a:t>
              </a:r>
              <a:endParaRPr lang="en-GB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40253" y="374207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-4.6</a:t>
              </a:r>
              <a:endParaRPr lang="en-GB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454465" y="994611"/>
            <a:ext cx="2143977" cy="3481136"/>
            <a:chOff x="9454465" y="994611"/>
            <a:chExt cx="2143977" cy="3481136"/>
          </a:xfrm>
        </p:grpSpPr>
        <p:sp>
          <p:nvSpPr>
            <p:cNvPr id="17" name="TextBox 16"/>
            <p:cNvSpPr txBox="1"/>
            <p:nvPr/>
          </p:nvSpPr>
          <p:spPr>
            <a:xfrm>
              <a:off x="10606791" y="353005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-4.6</a:t>
              </a:r>
              <a:endParaRPr lang="en-GB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93" t="6273" r="21141" b="8614"/>
            <a:stretch>
              <a:fillRect/>
            </a:stretch>
          </p:blipFill>
          <p:spPr>
            <a:xfrm>
              <a:off x="9464842" y="994611"/>
              <a:ext cx="2133600" cy="348113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567004" y="196066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454465" y="317656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638590" y="267633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678738" y="252278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-3.8</a:t>
              </a:r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10490883" y="3307549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10278128" y="4020660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166" y="393895"/>
            <a:ext cx="7112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</a:t>
            </a:r>
            <a:r>
              <a:rPr lang="en-US" altLang="en-GB" dirty="0" smtClean="0"/>
              <a:t>h</a:t>
            </a:r>
            <a:r>
              <a:rPr lang="en-GB" dirty="0" smtClean="0"/>
              <a:t> 5FU in WT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4992"/>
            <a:ext cx="5189631" cy="5189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3717" y="6013222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5FU = in Model 2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5FU = in Model 3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0812" y="3404382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674626" y="59237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 July </a:t>
            </a:r>
            <a:r>
              <a:rPr lang="en-GB" dirty="0" smtClean="0"/>
              <a:t>2024</a:t>
            </a: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84" y="600415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(R214T) monomer with 5FU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41" y="4768051"/>
            <a:ext cx="3781175" cy="194557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94246" y="741611"/>
            <a:ext cx="2658594" cy="3878515"/>
            <a:chOff x="194246" y="741611"/>
            <a:chExt cx="2658594" cy="38785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90" y="741611"/>
              <a:ext cx="2416850" cy="387851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73906" y="371477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-5.2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4246" y="219879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50" y="290151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9127" y="272679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-3.6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229" y="190795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153431" y="5422041"/>
            <a:ext cx="2326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Result</a:t>
            </a:r>
            <a:endParaRPr lang="en-GB" sz="1400" dirty="0" smtClean="0"/>
          </a:p>
          <a:p>
            <a:r>
              <a:rPr lang="en-GB" sz="1400" dirty="0" smtClean="0"/>
              <a:t>FUR1 WT and R214T mutants show the same binding pockets and same binding scores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02806" y="603843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(R214T) monomer with 5FU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06" y="4840892"/>
            <a:ext cx="3736292" cy="194491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528424" y="962131"/>
            <a:ext cx="2771237" cy="3805920"/>
            <a:chOff x="6592592" y="962131"/>
            <a:chExt cx="2771237" cy="380592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718" y="962131"/>
              <a:ext cx="2490111" cy="38059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14135" y="372871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</a:t>
              </a:r>
              <a:r>
                <a:rPr lang="en-GB" dirty="0"/>
                <a:t>4</a:t>
              </a:r>
              <a:r>
                <a:rPr lang="en-GB" dirty="0" smtClean="0"/>
                <a:t>.6</a:t>
              </a:r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540662" y="221024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24683" y="3342247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39293" y="305870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92592" y="256813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-3.8</a:t>
              </a:r>
              <a:endParaRPr lang="en-GB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54453" y="993853"/>
            <a:ext cx="2310064" cy="3513221"/>
            <a:chOff x="3343209" y="993853"/>
            <a:chExt cx="2310064" cy="35132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59" t="6486" r="24985" b="8261"/>
            <a:stretch>
              <a:fillRect/>
            </a:stretch>
          </p:blipFill>
          <p:spPr>
            <a:xfrm>
              <a:off x="3343209" y="993853"/>
              <a:ext cx="2310064" cy="351322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79137" y="360960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-5.2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06486" y="209656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06568" y="304542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62828" y="268086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-3.6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53965" y="201413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3898233" y="3408348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3781730" y="4089375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256297" y="1010652"/>
            <a:ext cx="2358189" cy="3577389"/>
            <a:chOff x="9577137" y="1042736"/>
            <a:chExt cx="2358189" cy="35773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55" t="7921" r="21993" b="9476"/>
            <a:stretch>
              <a:fillRect/>
            </a:stretch>
          </p:blipFill>
          <p:spPr>
            <a:xfrm>
              <a:off x="9577137" y="1042736"/>
              <a:ext cx="2358189" cy="3577389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0959813" y="357760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</a:t>
              </a:r>
              <a:r>
                <a:rPr lang="en-GB" dirty="0"/>
                <a:t>4</a:t>
              </a:r>
              <a:r>
                <a:rPr lang="en-GB" dirty="0" smtClean="0"/>
                <a:t>.6</a:t>
              </a:r>
              <a:endParaRPr lang="en-GB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906669" y="222915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97038" y="326158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855931" y="278195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-3.9</a:t>
              </a: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84549" y="278186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-3.8</a:t>
              </a:r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10522967" y="3339633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10278128" y="4020660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1" y="878653"/>
            <a:ext cx="5289452" cy="5289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0166" y="393895"/>
            <a:ext cx="673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 5FU in R214T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03717" y="6013222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(5FU in Model 2)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(5FU in Model 3)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0812" y="3404382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668" y="536247"/>
            <a:ext cx="492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(192R4) monomer with 5FU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52" y="4862608"/>
            <a:ext cx="3737965" cy="191518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834190"/>
            <a:ext cx="2958111" cy="3779822"/>
            <a:chOff x="0" y="834190"/>
            <a:chExt cx="2958111" cy="37798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48" y="834190"/>
              <a:ext cx="2419761" cy="377982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10279" y="3670404"/>
              <a:ext cx="1447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-5.4/-5.4</a:t>
              </a:r>
              <a:endParaRPr lang="en-GB" dirty="0" smtClean="0"/>
            </a:p>
            <a:p>
              <a:r>
                <a:rPr lang="en-GB" dirty="0" smtClean="0"/>
                <a:t>(2 molecules)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291146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-4.2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9125" y="207813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71" y="226280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25992" y="536247"/>
            <a:ext cx="492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(192R4) monomer with 5FU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77" y="4645950"/>
            <a:ext cx="4229100" cy="21717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725992" y="834190"/>
            <a:ext cx="2573172" cy="3779822"/>
            <a:chOff x="6725992" y="834190"/>
            <a:chExt cx="2573172" cy="37798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992" y="834190"/>
              <a:ext cx="2573172" cy="37798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9078" y="220367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-4.8</a:t>
              </a:r>
              <a:endParaRPr lang="en-GB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00191" y="367040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-4.2</a:t>
              </a:r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25636" y="224584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-4.1</a:t>
              </a:r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82527" y="298007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-3.7</a:t>
              </a:r>
              <a:endParaRPr lang="en-GB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01218" y="367040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-3.4</a:t>
              </a:r>
              <a:endParaRPr lang="en-GB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07368" y="821219"/>
            <a:ext cx="2871538" cy="3792793"/>
            <a:chOff x="2807368" y="821219"/>
            <a:chExt cx="2871538" cy="379279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2" r="8807"/>
            <a:stretch>
              <a:fillRect/>
            </a:stretch>
          </p:blipFill>
          <p:spPr>
            <a:xfrm>
              <a:off x="2807368" y="821219"/>
              <a:ext cx="2871538" cy="379279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090730" y="3619012"/>
              <a:ext cx="1447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-5.4/-5.4</a:t>
              </a:r>
              <a:endParaRPr lang="en-GB" dirty="0" smtClean="0"/>
            </a:p>
            <a:p>
              <a:r>
                <a:rPr lang="en-GB" dirty="0" smtClean="0"/>
                <a:t>(2 molecules)</a:t>
              </a:r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31050" y="2996704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-4.2</a:t>
              </a:r>
              <a:endParaRPr lang="en-GB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28550" y="191865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-3.3</a:t>
              </a:r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24725" y="211806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-4.0</a:t>
              </a:r>
              <a:endParaRPr lang="en-GB" dirty="0"/>
            </a:p>
          </p:txBody>
        </p:sp>
      </p:grpSp>
      <p:sp>
        <p:nvSpPr>
          <p:cNvPr id="28" name="Oval 27"/>
          <p:cNvSpPr/>
          <p:nvPr/>
        </p:nvSpPr>
        <p:spPr>
          <a:xfrm>
            <a:off x="4042611" y="3392306"/>
            <a:ext cx="1022845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3781730" y="4265837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577137" y="1026695"/>
            <a:ext cx="2390274" cy="3529263"/>
            <a:chOff x="9577137" y="1026695"/>
            <a:chExt cx="2390274" cy="352926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06" t="8772" r="22386" b="10818"/>
            <a:stretch>
              <a:fillRect/>
            </a:stretch>
          </p:blipFill>
          <p:spPr>
            <a:xfrm>
              <a:off x="9577137" y="1026695"/>
              <a:ext cx="2390274" cy="352926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746433" y="271984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-4.8</a:t>
              </a:r>
              <a:endParaRPr lang="en-GB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90102" y="3417759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-4.2</a:t>
              </a:r>
              <a:endParaRPr lang="en-GB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551863" y="187743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-4.1</a:t>
              </a:r>
              <a:endParaRPr lang="en-GB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103793" y="201766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-3.7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45342" y="4028841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-3.4</a:t>
              </a:r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10701849" y="3282350"/>
            <a:ext cx="948889" cy="6115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825335" y="3917629"/>
            <a:ext cx="114207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accent2"/>
                </a:solidFill>
              </a:rPr>
              <a:t>Truncated at C-</a:t>
            </a:r>
            <a:r>
              <a:rPr lang="en-GB" sz="1400" dirty="0" err="1" smtClean="0">
                <a:solidFill>
                  <a:schemeClr val="accent2"/>
                </a:solidFill>
              </a:rPr>
              <a:t>ter</a:t>
            </a:r>
            <a:r>
              <a:rPr lang="en-GB" sz="1400" dirty="0" smtClean="0">
                <a:solidFill>
                  <a:schemeClr val="accent2"/>
                </a:solidFill>
              </a:rPr>
              <a:t> of FUR1 reduce binding affinity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670" y="864585"/>
            <a:ext cx="5247822" cy="5247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166" y="393895"/>
            <a:ext cx="697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 5FU in 192R4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03717" y="6013222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(5FU in Model 2)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(5FU in Model 3)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0812" y="3404382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 smtClean="0"/>
          </a:p>
          <a:p>
            <a:r>
              <a:rPr lang="en-GB" dirty="0" smtClean="0"/>
              <a:t>Except the binding pocket near Arm2 which is the site for Uracil binding!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2461846" y="4346917"/>
            <a:ext cx="562708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37095" y="4262511"/>
            <a:ext cx="1603717" cy="34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1236923"/>
            <a:ext cx="3484801" cy="307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6211" y="631288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25701" y="2156395"/>
            <a:ext cx="236069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Using Model 2 for docking</a:t>
            </a:r>
            <a:endParaRPr lang="en-GB" sz="1400" dirty="0" smtClean="0"/>
          </a:p>
          <a:p>
            <a:r>
              <a:rPr lang="en-GB" sz="1400" dirty="0" smtClean="0"/>
              <a:t>All Docking of WT, R214T and 192R4 provide the same binding pocket!</a:t>
            </a: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27" y="1236923"/>
            <a:ext cx="3488789" cy="3078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5275" y="631287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800648" y="110991"/>
            <a:ext cx="649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5FU binding sites of 3 variants (WT, R214T and 192R4)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35218" y="5640658"/>
            <a:ext cx="354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5FU from docking in Model 2 </a:t>
            </a:r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218" y="5271326"/>
            <a:ext cx="32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5FU from docking in Model 2 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218" y="6009990"/>
            <a:ext cx="35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66FF"/>
                </a:solidFill>
              </a:rPr>
              <a:t>5FU from docking in Model 2 </a:t>
            </a:r>
            <a:r>
              <a:rPr lang="en-GB" dirty="0" smtClean="0">
                <a:solidFill>
                  <a:srgbClr val="FF66FF"/>
                </a:solidFill>
              </a:rPr>
              <a:t>192R4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6979" y="5640658"/>
            <a:ext cx="354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5FU from docking in Model </a:t>
            </a:r>
            <a:r>
              <a:rPr lang="en-GB" dirty="0" smtClean="0">
                <a:solidFill>
                  <a:schemeClr val="accent2"/>
                </a:solidFill>
              </a:rPr>
              <a:t>3 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6979" y="5271326"/>
            <a:ext cx="32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5FU from docking in Model 3 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6979" y="6009990"/>
            <a:ext cx="35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66FF"/>
                </a:solidFill>
              </a:rPr>
              <a:t>5FU from docking in Model </a:t>
            </a:r>
            <a:r>
              <a:rPr lang="en-GB" dirty="0" smtClean="0">
                <a:solidFill>
                  <a:srgbClr val="FF66FF"/>
                </a:solidFill>
              </a:rPr>
              <a:t>3 192R4</a:t>
            </a:r>
            <a:endParaRPr lang="en-GB" dirty="0">
              <a:solidFill>
                <a:srgbClr val="FF66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562994" y="2565218"/>
            <a:ext cx="562708" cy="136460"/>
          </a:xfrm>
          <a:prstGeom prst="straightConnector1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89066" y="2057304"/>
            <a:ext cx="236069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Using Model 3 for docking</a:t>
            </a:r>
            <a:endParaRPr lang="en-GB" sz="1400" dirty="0" smtClean="0"/>
          </a:p>
          <a:p>
            <a:r>
              <a:rPr lang="en-GB" sz="1400" dirty="0" smtClean="0"/>
              <a:t>WT and R214T show the same position of 5FU binding but 192R4 shows different region of binding”</a:t>
            </a:r>
            <a:endParaRPr lang="en-GB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77315" y="2789767"/>
            <a:ext cx="911751" cy="340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525021" y="2221109"/>
            <a:ext cx="564045" cy="145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046" y="3629410"/>
            <a:ext cx="2282056" cy="2282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1" y="3593433"/>
            <a:ext cx="2679031" cy="2679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6" y="3593433"/>
            <a:ext cx="2679031" cy="2679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93" y="3593433"/>
            <a:ext cx="2679031" cy="2679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922" y="705857"/>
            <a:ext cx="3188368" cy="3188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6" y="705857"/>
            <a:ext cx="3188368" cy="3188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468" y="705857"/>
            <a:ext cx="3188368" cy="3188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3151" y="5935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788" y="59355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692" y="57715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192R4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52" y="6488668"/>
            <a:ext cx="531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Base on Homology Model 2 (using 1UPF as a template)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9209171" y="5891058"/>
            <a:ext cx="236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66FF"/>
                </a:solidFill>
              </a:rPr>
              <a:t>C-terminus truncated of FUR1</a:t>
            </a:r>
            <a:endParaRPr lang="en-GB" sz="1400" dirty="0">
              <a:solidFill>
                <a:srgbClr val="FF66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86" y="946483"/>
            <a:ext cx="2282057" cy="228205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40" y="3633718"/>
            <a:ext cx="2271603" cy="22716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135" y="1391789"/>
            <a:ext cx="1665556" cy="146960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27113" y="3145884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0996568" y="3145883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9969917" y="1522544"/>
            <a:ext cx="428322" cy="777497"/>
            <a:chOff x="9969917" y="1522544"/>
            <a:chExt cx="428322" cy="777497"/>
          </a:xfrm>
        </p:grpSpPr>
        <p:grpSp>
          <p:nvGrpSpPr>
            <p:cNvPr id="34" name="Group 33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28" name="Arc 27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16" y="1215189"/>
            <a:ext cx="3581401" cy="3581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8" y="364957"/>
            <a:ext cx="2867527" cy="2867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8" y="3645568"/>
            <a:ext cx="2867527" cy="2867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5936" y="258311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R214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026" y="2583111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</a:rPr>
              <a:t>R214T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3283" y="328779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94683" y="5100653"/>
            <a:ext cx="1483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00B050"/>
                </a:solidFill>
              </a:rPr>
              <a:t>WT = green</a:t>
            </a:r>
            <a:endParaRPr lang="en-GB" sz="1600" dirty="0" smtClean="0">
              <a:solidFill>
                <a:srgbClr val="00B050"/>
              </a:solidFill>
            </a:endParaRPr>
          </a:p>
          <a:p>
            <a:pPr algn="ctr"/>
            <a:r>
              <a:rPr lang="en-GB" sz="1600" dirty="0" smtClean="0">
                <a:solidFill>
                  <a:schemeClr val="accent2"/>
                </a:solidFill>
              </a:rPr>
              <a:t>R214T = orange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33" y="693826"/>
            <a:ext cx="47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at C-terminus between WT and R214T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62862" y="1629443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57577" y="4854797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92715" y="482401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92715" y="166507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52" y="6488668"/>
            <a:ext cx="531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Base on Homology Model 2 (using 1UPF as a template)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465975" y="85728"/>
            <a:ext cx="10340356" cy="6629494"/>
            <a:chOff x="1465975" y="85728"/>
            <a:chExt cx="10340356" cy="6629494"/>
          </a:xfrm>
        </p:grpSpPr>
        <p:grpSp>
          <p:nvGrpSpPr>
            <p:cNvPr id="19" name="Group 18"/>
            <p:cNvGrpSpPr/>
            <p:nvPr/>
          </p:nvGrpSpPr>
          <p:grpSpPr>
            <a:xfrm>
              <a:off x="1465975" y="85728"/>
              <a:ext cx="10340356" cy="6629494"/>
              <a:chOff x="1465975" y="85728"/>
              <a:chExt cx="10340356" cy="662949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465975" y="204935"/>
                <a:ext cx="10340356" cy="6510287"/>
                <a:chOff x="943475" y="204935"/>
                <a:chExt cx="10340356" cy="6510287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943475" y="204935"/>
                  <a:ext cx="10336148" cy="1556416"/>
                  <a:chOff x="-2919086" y="-366548"/>
                  <a:chExt cx="15687349" cy="2362200"/>
                </a:xfrm>
              </p:grpSpPr>
              <p:pic>
                <p:nvPicPr>
                  <p:cNvPr id="102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585787" y="-366548"/>
                    <a:ext cx="13354050" cy="2362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0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19086" y="-359633"/>
                    <a:ext cx="2295525" cy="1619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953863" y="1878201"/>
                  <a:ext cx="10315372" cy="1556416"/>
                  <a:chOff x="-3232209" y="2420353"/>
                  <a:chExt cx="15655817" cy="2362200"/>
                </a:xfrm>
              </p:grpSpPr>
              <p:pic>
                <p:nvPicPr>
                  <p:cNvPr id="102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20918" y="2420353"/>
                    <a:ext cx="13344526" cy="2362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1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3232209" y="2420353"/>
                    <a:ext cx="2295525" cy="1619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958070" y="3517872"/>
                  <a:ext cx="10325761" cy="1556415"/>
                  <a:chOff x="-2903320" y="4782553"/>
                  <a:chExt cx="15671583" cy="2362199"/>
                </a:xfrm>
              </p:grpSpPr>
              <p:pic>
                <p:nvPicPr>
                  <p:cNvPr id="102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576263" y="4792077"/>
                    <a:ext cx="13344526" cy="23526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2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903320" y="4782553"/>
                    <a:ext cx="2295525" cy="1619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972668" y="5158806"/>
                  <a:ext cx="7817574" cy="1556416"/>
                  <a:chOff x="-2403758" y="7121777"/>
                  <a:chExt cx="11864866" cy="2362200"/>
                </a:xfrm>
              </p:grpSpPr>
              <p:pic>
                <p:nvPicPr>
                  <p:cNvPr id="1029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92467" y="7121777"/>
                    <a:ext cx="9553575" cy="2362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33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2403758" y="7128986"/>
                    <a:ext cx="2295525" cy="1619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14" name="Straight Arrow Connector 13"/>
              <p:cNvCxnSpPr/>
              <p:nvPr/>
            </p:nvCxnSpPr>
            <p:spPr>
              <a:xfrm>
                <a:off x="6849713" y="85728"/>
                <a:ext cx="0" cy="15184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6438939" y="1152106"/>
                <a:ext cx="8803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FF0000"/>
                    </a:solidFill>
                  </a:rPr>
                  <a:t>*Stop codon!</a:t>
                </a:r>
                <a:endParaRPr lang="de-AT" sz="1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8462334" y="3438985"/>
                <a:ext cx="0" cy="15184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8200085" y="4504799"/>
                <a:ext cx="6270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FF0000"/>
                    </a:solidFill>
                  </a:rPr>
                  <a:t>Deletion</a:t>
                </a:r>
                <a:endParaRPr lang="de-AT" sz="10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399868" y="127938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186/189/190</a:t>
              </a:r>
              <a:endParaRPr lang="de-AT" sz="105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0"/>
            <a:ext cx="30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Alignment of FUR1 sequencing</a:t>
            </a:r>
            <a:endParaRPr lang="de-AT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17" y="3774553"/>
            <a:ext cx="2282056" cy="2282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516" y="6010062"/>
            <a:ext cx="236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66FF"/>
                </a:solidFill>
              </a:rPr>
              <a:t>C-terminus truncated of FUR1</a:t>
            </a:r>
            <a:endParaRPr lang="en-GB" sz="1400" dirty="0">
              <a:solidFill>
                <a:srgbClr val="FF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57" y="1091626"/>
            <a:ext cx="2282057" cy="2282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11" y="3778861"/>
            <a:ext cx="2271603" cy="2271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06" y="1536932"/>
            <a:ext cx="1665556" cy="1469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9284" y="3291027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58739" y="3291026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032088" y="1667687"/>
            <a:ext cx="428322" cy="777497"/>
            <a:chOff x="9969917" y="1522544"/>
            <a:chExt cx="428322" cy="777497"/>
          </a:xfrm>
        </p:grpSpPr>
        <p:grpSp>
          <p:nvGrpSpPr>
            <p:cNvPr id="10" name="Group 9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12" name="Arc 11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963830"/>
            <a:ext cx="2731167" cy="24098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96158" y="2194031"/>
            <a:ext cx="500639" cy="44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96797" y="963830"/>
            <a:ext cx="1616917" cy="1230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19120" y="2626342"/>
            <a:ext cx="1594594" cy="72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1214" y="1609255"/>
            <a:ext cx="277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Truncated region is seem not at binding pocket of 5FU</a:t>
            </a:r>
            <a:endParaRPr lang="en-GB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952" y="6488668"/>
            <a:ext cx="531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Base on Homology Model 2 (using 1UPF as a template)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85" y="778224"/>
            <a:ext cx="3136092" cy="3136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3151" y="5935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788" y="59355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692" y="57715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192R4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05" y="3550761"/>
            <a:ext cx="3136092" cy="31360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93" y="778224"/>
            <a:ext cx="3136092" cy="3136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25" y="3550761"/>
            <a:ext cx="3136092" cy="3136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34" y="778224"/>
            <a:ext cx="3136092" cy="31360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55" y="3550761"/>
            <a:ext cx="3136092" cy="31360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52" y="6488668"/>
            <a:ext cx="522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Base on Homology Model 3 (using 1JLS as a template)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947" y="688125"/>
            <a:ext cx="2567354" cy="2567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526" y="1379905"/>
            <a:ext cx="1765978" cy="17659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27113" y="3145884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996568" y="3145883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9969917" y="1522544"/>
            <a:ext cx="428322" cy="777497"/>
            <a:chOff x="9969917" y="1522544"/>
            <a:chExt cx="428322" cy="777497"/>
          </a:xfrm>
        </p:grpSpPr>
        <p:grpSp>
          <p:nvGrpSpPr>
            <p:cNvPr id="20" name="Group 19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22" name="Arc 21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61" y="3448573"/>
            <a:ext cx="2564171" cy="2564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440" y="3448572"/>
            <a:ext cx="2564171" cy="256417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09171" y="5891058"/>
            <a:ext cx="236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66FF"/>
                </a:solidFill>
              </a:rPr>
              <a:t>C-terminus truncated of FUR1</a:t>
            </a:r>
            <a:endParaRPr lang="en-GB" sz="1400" dirty="0">
              <a:solidFill>
                <a:srgbClr val="FF66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8" y="1063158"/>
            <a:ext cx="4064391" cy="3586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133" y="693826"/>
            <a:ext cx="47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at C-terminus between WT and R214T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95790" y="2348440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00B050"/>
                </a:solidFill>
              </a:rPr>
              <a:t>R214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2133" y="271777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</a:rPr>
              <a:t>R214T</a:t>
            </a:r>
            <a:endParaRPr lang="en-GB" sz="16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390" y="328779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8" y="356644"/>
            <a:ext cx="3249864" cy="2867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88" y="3457072"/>
            <a:ext cx="3249864" cy="2867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62862" y="1629443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57577" y="4854797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5FU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45936" y="4824019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5936" y="166507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52" y="6488668"/>
            <a:ext cx="522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Base on Homology Model 3 (using 1JLS as a template)</a:t>
            </a:r>
            <a:endParaRPr lang="en-GB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01" y="1863411"/>
            <a:ext cx="1448784" cy="1278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2340" r="11567" b="12824"/>
          <a:stretch>
            <a:fillRect/>
          </a:stretch>
        </p:blipFill>
        <p:spPr>
          <a:xfrm>
            <a:off x="6313713" y="961275"/>
            <a:ext cx="2705417" cy="2387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0" y="876385"/>
            <a:ext cx="2567354" cy="2567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946" y="3334144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103401" y="3334143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076750" y="1710804"/>
            <a:ext cx="428322" cy="777497"/>
            <a:chOff x="9969917" y="1522544"/>
            <a:chExt cx="428322" cy="777497"/>
          </a:xfrm>
        </p:grpSpPr>
        <p:grpSp>
          <p:nvGrpSpPr>
            <p:cNvPr id="9" name="Group 8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11" name="Arc 10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4" y="3636833"/>
            <a:ext cx="2564171" cy="2564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73" y="3636832"/>
            <a:ext cx="2564171" cy="25641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16004" y="6079318"/>
            <a:ext cx="236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66FF"/>
                </a:solidFill>
              </a:rPr>
              <a:t>C-terminus truncated of FUR1</a:t>
            </a:r>
            <a:endParaRPr lang="en-GB" sz="1400" dirty="0">
              <a:solidFill>
                <a:srgbClr val="FF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626" y="-28076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</a:t>
            </a:r>
            <a:r>
              <a:rPr lang="en-GB" sz="4400" b="1" dirty="0" smtClean="0"/>
              <a:t>3 with 5FU</a:t>
            </a:r>
            <a:endParaRPr lang="en-GB" sz="4400" b="1" dirty="0"/>
          </a:p>
        </p:txBody>
      </p:sp>
      <p:sp>
        <p:nvSpPr>
          <p:cNvPr id="17" name="Rectangle 16"/>
          <p:cNvSpPr/>
          <p:nvPr/>
        </p:nvSpPr>
        <p:spPr>
          <a:xfrm>
            <a:off x="4196158" y="2194031"/>
            <a:ext cx="500639" cy="44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696797" y="963830"/>
            <a:ext cx="1616917" cy="1230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19120" y="2626342"/>
            <a:ext cx="1594594" cy="72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41647" y="2057225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5FU in WT</a:t>
            </a:r>
            <a:endParaRPr lang="en-GB" sz="140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780571" y="2845195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5FU in </a:t>
            </a:r>
            <a:r>
              <a:rPr lang="en-GB" sz="1400" b="1" dirty="0" smtClean="0"/>
              <a:t>192R4</a:t>
            </a:r>
            <a:endParaRPr lang="en-GB" sz="1400" b="1" dirty="0" smtClean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1861" y="1351722"/>
            <a:ext cx="64700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7200" b="1" dirty="0" smtClean="0"/>
              <a:t>Docking of </a:t>
            </a:r>
            <a:r>
              <a:rPr lang="en-GB" sz="7200" b="1" dirty="0" smtClean="0"/>
              <a:t>FUR1</a:t>
            </a:r>
            <a:endParaRPr lang="en-GB" sz="7200" b="1" dirty="0"/>
          </a:p>
          <a:p>
            <a:pPr algn="ctr"/>
            <a:r>
              <a:rPr lang="en-GB" sz="7200" b="1" dirty="0" smtClean="0"/>
              <a:t>with PRPP</a:t>
            </a:r>
            <a:endParaRPr lang="en-GB" sz="7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674626" y="59237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 July </a:t>
            </a:r>
            <a:r>
              <a:rPr lang="en-GB" dirty="0" smtClean="0"/>
              <a:t>2024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804901" y="4137383"/>
            <a:ext cx="607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PRPP (</a:t>
            </a:r>
            <a:r>
              <a:rPr lang="en-GB" dirty="0"/>
              <a:t>Phosphoribosyl </a:t>
            </a:r>
            <a:r>
              <a:rPr lang="en-GB" dirty="0" smtClean="0"/>
              <a:t>pyrophosphate)</a:t>
            </a:r>
            <a:endParaRPr lang="en-GB" dirty="0" smtClean="0"/>
          </a:p>
          <a:p>
            <a:r>
              <a:rPr lang="en-GB" dirty="0" smtClean="0"/>
              <a:t>SMILES: </a:t>
            </a:r>
            <a:r>
              <a:rPr lang="pt-BR" dirty="0" smtClean="0"/>
              <a:t>C(C1C(C(C(O1)OP</a:t>
            </a:r>
            <a:r>
              <a:rPr lang="pt-BR" dirty="0"/>
              <a:t>(=O)(O)OP(=O)(O)O)O)O)OP(=O)(O)O</a:t>
            </a:r>
            <a:endParaRPr lang="en-GB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6" b="29262"/>
          <a:stretch>
            <a:fillRect/>
          </a:stretch>
        </p:blipFill>
        <p:spPr bwMode="auto">
          <a:xfrm>
            <a:off x="3234012" y="5051754"/>
            <a:ext cx="3202742" cy="13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9" b="29496"/>
          <a:stretch>
            <a:fillRect/>
          </a:stretch>
        </p:blipFill>
        <p:spPr>
          <a:xfrm>
            <a:off x="6578807" y="4955530"/>
            <a:ext cx="3092116" cy="149457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02806" y="583302"/>
            <a:ext cx="41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tetramer with </a:t>
            </a:r>
            <a:r>
              <a:rPr lang="en-GB" dirty="0" smtClean="0"/>
              <a:t>PRPP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2806" y="4579914"/>
            <a:ext cx="41910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06" y="1074634"/>
            <a:ext cx="2776525" cy="3383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4833" y="379904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-8.1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53177" y="136232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-7.6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993998" y="206751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091321" y="25816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-6.3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763492" y="25816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-6.3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8626" y="568331"/>
            <a:ext cx="415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tetramer with </a:t>
            </a:r>
            <a:r>
              <a:rPr lang="en-GB" dirty="0" smtClean="0"/>
              <a:t>PRPP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1" y="4579914"/>
            <a:ext cx="4219575" cy="2181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6" y="1070674"/>
            <a:ext cx="2745161" cy="3312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1426" y="39277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-7.9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765742" y="38397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-7.7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19256" y="130413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-7.5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19256" y="262768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910175" y="261281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02806" y="583302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</a:t>
            </a:r>
            <a:r>
              <a:rPr lang="en-GB" dirty="0" smtClean="0"/>
              <a:t>mono</a:t>
            </a:r>
            <a:r>
              <a:rPr lang="en-GB" dirty="0" smtClean="0"/>
              <a:t>mer </a:t>
            </a:r>
            <a:r>
              <a:rPr lang="en-GB" dirty="0" smtClean="0"/>
              <a:t>with </a:t>
            </a:r>
            <a:r>
              <a:rPr lang="en-GB" dirty="0" smtClean="0"/>
              <a:t>PRPP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22" y="1125416"/>
            <a:ext cx="2186126" cy="3180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22" y="4528185"/>
            <a:ext cx="4257675" cy="219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94185" y="36302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-6.8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0305" y="3053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901122" y="228895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822297" y="27346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192853" y="2000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-4.9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58414" y="586204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monomer with </a:t>
            </a:r>
            <a:r>
              <a:rPr lang="en-GB" dirty="0" smtClean="0"/>
              <a:t>PRPP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</a:t>
            </a:r>
            <a:r>
              <a:rPr lang="en-GB" sz="4400" b="1" dirty="0"/>
              <a:t>2</a:t>
            </a:r>
            <a:endParaRPr lang="en-GB" sz="4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6" y="4571600"/>
            <a:ext cx="4200525" cy="2162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" y="1167267"/>
            <a:ext cx="2049128" cy="31414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86828" y="36302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-7.5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85712" y="20004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954644" y="262252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585712" y="301834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-4.8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573060" y="207695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r="22549"/>
          <a:stretch>
            <a:fillRect/>
          </a:stretch>
        </p:blipFill>
        <p:spPr>
          <a:xfrm>
            <a:off x="2363372" y="752289"/>
            <a:ext cx="2293034" cy="37018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04860" y="338420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-7.5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478322" y="21042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3740692" y="283367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2537171" y="299185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-4.8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3237615" y="183933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9066" r="22099" b="7338"/>
          <a:stretch>
            <a:fillRect/>
          </a:stretch>
        </p:blipFill>
        <p:spPr>
          <a:xfrm>
            <a:off x="9312814" y="970671"/>
            <a:ext cx="2391507" cy="33340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683065" y="338420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-6.8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9782319" y="291931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9325796" y="230908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10956538" y="260548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386451" y="19397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-4.9</a:t>
            </a:r>
            <a:endParaRPr lang="en-GB" dirty="0"/>
          </a:p>
        </p:txBody>
      </p:sp>
      <p:sp>
        <p:nvSpPr>
          <p:cNvPr id="36" name="Oval 35"/>
          <p:cNvSpPr/>
          <p:nvPr/>
        </p:nvSpPr>
        <p:spPr>
          <a:xfrm>
            <a:off x="3516188" y="3229662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3303433" y="3990899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434618" y="3166869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10221863" y="3879980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166" y="393895"/>
            <a:ext cx="657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 PRPP in WT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03717" y="6013222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PRPP = in Model 2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PRPP = in Model 3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74626" y="59237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 July </a:t>
            </a:r>
            <a:r>
              <a:rPr lang="en-GB" dirty="0" smtClean="0"/>
              <a:t>2024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5560" r="23842" b="5037"/>
          <a:stretch>
            <a:fillRect/>
          </a:stretch>
        </p:blipFill>
        <p:spPr>
          <a:xfrm>
            <a:off x="689316" y="1280166"/>
            <a:ext cx="3193368" cy="4647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0812" y="3404382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 smtClean="0"/>
          </a:p>
          <a:p>
            <a:r>
              <a:rPr lang="en-GB" dirty="0" smtClean="0"/>
              <a:t>Except two binding pockets which PRPP can bind at the same positions.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2377443" y="4346917"/>
            <a:ext cx="703383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37095" y="4262511"/>
            <a:ext cx="1603717" cy="34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138289" y="3400627"/>
            <a:ext cx="998806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165231" y="3774950"/>
            <a:ext cx="1575581" cy="4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702806" y="603843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(R214T) monomer with 5FU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11" y="900331"/>
            <a:ext cx="2292245" cy="3481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4185" y="368650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-6.8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130305" y="3053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63311" y="209416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-5.3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822297" y="27346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-5.6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192853" y="194420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-5.0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272" y="4552170"/>
            <a:ext cx="4210050" cy="2181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584" y="600415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(R214T) monomer with </a:t>
            </a:r>
            <a:r>
              <a:rPr lang="en-GB" dirty="0" smtClean="0"/>
              <a:t>PRPP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6" y="4561695"/>
            <a:ext cx="4181475" cy="2171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3" y="986372"/>
            <a:ext cx="2172073" cy="3435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40044" y="36724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-7.6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228276" y="286879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69364" y="18802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40073" y="29165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-4.8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844282" y="206493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r="19269"/>
          <a:stretch>
            <a:fillRect/>
          </a:stretch>
        </p:blipFill>
        <p:spPr>
          <a:xfrm>
            <a:off x="2743200" y="881481"/>
            <a:ext cx="2349306" cy="35818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29030" y="337410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-7.6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541903" y="293031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966244" y="195278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3261880" y="302341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-4.8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038849" y="20248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t="8013" r="24247" b="7664"/>
          <a:stretch>
            <a:fillRect/>
          </a:stretch>
        </p:blipFill>
        <p:spPr>
          <a:xfrm>
            <a:off x="9481622" y="900332"/>
            <a:ext cx="2518117" cy="35591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852888" y="35587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-6.8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0059541" y="29950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-5.4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548655" y="230225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-5.3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11126360" y="261715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-5.6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10637461" y="19614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-5.0</a:t>
            </a:r>
            <a:endParaRPr lang="en-GB" dirty="0"/>
          </a:p>
        </p:txBody>
      </p:sp>
      <p:sp>
        <p:nvSpPr>
          <p:cNvPr id="32" name="Oval 31"/>
          <p:cNvSpPr/>
          <p:nvPr/>
        </p:nvSpPr>
        <p:spPr>
          <a:xfrm>
            <a:off x="3799757" y="3239532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3683254" y="3920559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649579" y="3311496"/>
            <a:ext cx="761111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10404740" y="3992523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r="19184" b="1511"/>
          <a:stretch>
            <a:fillRect/>
          </a:stretch>
        </p:blipFill>
        <p:spPr>
          <a:xfrm>
            <a:off x="478302" y="956601"/>
            <a:ext cx="3193366" cy="4586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166" y="393895"/>
            <a:ext cx="692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 PRPP in R214T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03717" y="6013222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PRPP = in Model 2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PRPP = in Model 3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4626" y="59237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 July </a:t>
            </a:r>
            <a:r>
              <a:rPr lang="en-GB" dirty="0" smtClean="0"/>
              <a:t>2024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40812" y="3404382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 smtClean="0"/>
          </a:p>
          <a:p>
            <a:r>
              <a:rPr lang="en-GB" dirty="0" smtClean="0"/>
              <a:t>Except two binding pockets which PRPP can bind at the same positions.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2009854" y="4060818"/>
            <a:ext cx="703383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84489" y="4262511"/>
            <a:ext cx="1956324" cy="21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067949" y="3400627"/>
            <a:ext cx="998806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165231" y="3774950"/>
            <a:ext cx="1575581" cy="40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2300" y="458157"/>
            <a:ext cx="5881739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AT" sz="1400" dirty="0"/>
              <a:t>&gt;B9J08_004076 COORDS:PEKT02000007_C_auris_B8441:3118817-3118161C, translated using codon table 12 (218 amino acids)</a:t>
            </a:r>
            <a:endParaRPr lang="de-AT" sz="1400" dirty="0"/>
          </a:p>
          <a:p>
            <a:endParaRPr lang="de-AT" sz="1400" dirty="0"/>
          </a:p>
          <a:p>
            <a:r>
              <a:rPr lang="de-AT" sz="1400" dirty="0" smtClean="0"/>
              <a:t>MSTPQNVSKNVILLPQTNQLRGLYSIIRDQSTKRGDFVFYSDRIIRLLVEEGLNQLPVEE</a:t>
            </a:r>
            <a:endParaRPr lang="de-AT" sz="1400" dirty="0"/>
          </a:p>
          <a:p>
            <a:r>
              <a:rPr lang="de-AT" sz="1400" dirty="0" smtClean="0"/>
              <a:t>AIIECHGGHKYKGAKFLGKICGVSIVRAGESMEMGLRDCCRSVRIGKILIQRDEETALPK</a:t>
            </a:r>
            <a:endParaRPr lang="de-AT" sz="1400" dirty="0"/>
          </a:p>
          <a:p>
            <a:r>
              <a:rPr lang="de-AT" sz="1400" dirty="0" smtClean="0"/>
              <a:t>LFYEKLPEDISERYVFLLDPMLATGGSAMMAVEVLLSRGVRMDRIFFLNLLAAPEGINAF</a:t>
            </a:r>
            <a:endParaRPr lang="de-AT" sz="1400" dirty="0"/>
          </a:p>
          <a:p>
            <a:r>
              <a:rPr lang="de-AT" sz="1400" dirty="0"/>
              <a:t>HEKYPDVRIITGGIDEKLDDDKYIVPGLGDFGDRYYCI*</a:t>
            </a:r>
            <a:endParaRPr lang="de-AT" sz="1400" dirty="0"/>
          </a:p>
        </p:txBody>
      </p:sp>
      <p:sp>
        <p:nvSpPr>
          <p:cNvPr id="3" name="Rectangle 2"/>
          <p:cNvSpPr/>
          <p:nvPr/>
        </p:nvSpPr>
        <p:spPr>
          <a:xfrm>
            <a:off x="6713384" y="484715"/>
            <a:ext cx="5011584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AT" sz="1400" dirty="0"/>
              <a:t>&gt;FUR1_Cauris_WT_inLab</a:t>
            </a:r>
            <a:endParaRPr lang="de-AT" sz="1400" dirty="0"/>
          </a:p>
          <a:p>
            <a:r>
              <a:rPr lang="de-AT" sz="1400" dirty="0"/>
              <a:t>MSTPQNVSKNVILLPQTNQLRGLYSIIRDQLTKRGDFVFYSDRIIRLLVE</a:t>
            </a:r>
            <a:endParaRPr lang="de-AT" sz="1400" dirty="0"/>
          </a:p>
          <a:p>
            <a:r>
              <a:rPr lang="de-AT" sz="1400" dirty="0"/>
              <a:t>EGLNQLPVEEAIIECHGGHKYKGAKFLGKICGVSIVRAGESMEMGLRDCC</a:t>
            </a:r>
            <a:endParaRPr lang="de-AT" sz="1400" dirty="0"/>
          </a:p>
          <a:p>
            <a:r>
              <a:rPr lang="de-AT" sz="1400" dirty="0"/>
              <a:t>RSVRIGKILIQRDEETALPKLFYEKLPEDISERYVFLLDPMLATGGSAMM</a:t>
            </a:r>
            <a:endParaRPr lang="de-AT" sz="1400" dirty="0"/>
          </a:p>
          <a:p>
            <a:r>
              <a:rPr lang="de-AT" sz="1400" dirty="0"/>
              <a:t>AVEVLLSRGVRMDRIFFLNLLAAPEGINAFHEKYPDVRIITGGIDEKLDD</a:t>
            </a:r>
            <a:endParaRPr lang="de-AT" sz="1400" dirty="0"/>
          </a:p>
          <a:p>
            <a:r>
              <a:rPr lang="de-AT" sz="1400" dirty="0"/>
              <a:t>DKYIVPGLGDFGDRYYCI*</a:t>
            </a:r>
            <a:endParaRPr lang="de-AT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13384" y="4626277"/>
            <a:ext cx="5203313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Remarks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Sequence in our lab is clinical isolation which contains 1 mutation at </a:t>
            </a:r>
            <a:r>
              <a:rPr lang="en-US" sz="1400" b="1" dirty="0" smtClean="0">
                <a:solidFill>
                  <a:srgbClr val="FF0000"/>
                </a:solidFill>
              </a:rPr>
              <a:t>S31L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/>
              <a:t>Resistant strains show alterations at C-terminus!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Mutation at </a:t>
            </a:r>
            <a:r>
              <a:rPr lang="en-US" sz="1400" b="1" dirty="0" smtClean="0">
                <a:solidFill>
                  <a:srgbClr val="FF0000"/>
                </a:solidFill>
              </a:rPr>
              <a:t>R214T at C-terminus</a:t>
            </a:r>
            <a:r>
              <a:rPr lang="en-US" sz="1400" dirty="0" smtClean="0"/>
              <a:t> shows resistant phenomena!</a:t>
            </a:r>
            <a:endParaRPr lang="de-AT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2300" y="2099122"/>
            <a:ext cx="10143467" cy="2311127"/>
            <a:chOff x="622300" y="2099122"/>
            <a:chExt cx="10143467" cy="2311127"/>
          </a:xfrm>
        </p:grpSpPr>
        <p:grpSp>
          <p:nvGrpSpPr>
            <p:cNvPr id="7" name="Group 6"/>
            <p:cNvGrpSpPr/>
            <p:nvPr/>
          </p:nvGrpSpPr>
          <p:grpSpPr>
            <a:xfrm>
              <a:off x="622300" y="2333159"/>
              <a:ext cx="10143467" cy="2077090"/>
              <a:chOff x="622300" y="2333159"/>
              <a:chExt cx="10632856" cy="2177303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9"/>
              <a:stretch>
                <a:fillRect/>
              </a:stretch>
            </p:blipFill>
            <p:spPr bwMode="auto">
              <a:xfrm>
                <a:off x="2485820" y="2333159"/>
                <a:ext cx="8769336" cy="2177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300" y="2333159"/>
                <a:ext cx="1860301" cy="1676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849329" y="2099122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S31L</a:t>
              </a:r>
              <a:endParaRPr lang="de-AT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2804" y="4516632"/>
            <a:ext cx="5645764" cy="2178777"/>
            <a:chOff x="592804" y="4516632"/>
            <a:chExt cx="5645764" cy="2178777"/>
          </a:xfrm>
        </p:grpSpPr>
        <p:grpSp>
          <p:nvGrpSpPr>
            <p:cNvPr id="9" name="Group 8"/>
            <p:cNvGrpSpPr/>
            <p:nvPr/>
          </p:nvGrpSpPr>
          <p:grpSpPr>
            <a:xfrm>
              <a:off x="592804" y="4626277"/>
              <a:ext cx="5601519" cy="2069132"/>
              <a:chOff x="752331" y="4689039"/>
              <a:chExt cx="5368251" cy="1982966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2602" y="4689039"/>
                <a:ext cx="3637980" cy="1982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31" y="4689039"/>
                <a:ext cx="1700775" cy="15329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5590634" y="4516632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R214T</a:t>
              </a:r>
              <a:endParaRPr lang="de-AT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37047" y="36559"/>
            <a:ext cx="37889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C. </a:t>
            </a:r>
            <a:r>
              <a:rPr lang="en-US" b="1" dirty="0" err="1" smtClean="0"/>
              <a:t>auris</a:t>
            </a:r>
            <a:r>
              <a:rPr lang="en-US" b="1" dirty="0" smtClean="0"/>
              <a:t> FUR1 protein 218 amino acids</a:t>
            </a:r>
            <a:endParaRPr lang="de-AT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759462" y="5996353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NK</a:t>
            </a:r>
            <a:endParaRPr lang="en-US" dirty="0" smtClean="0"/>
          </a:p>
          <a:p>
            <a:r>
              <a:rPr lang="en-US" dirty="0" smtClean="0"/>
              <a:t>25 June 2024</a:t>
            </a:r>
            <a:endParaRPr lang="de-AT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5992" y="536247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Model3 FUR1 (192R4) monomer with </a:t>
            </a:r>
            <a:r>
              <a:rPr lang="en-GB" dirty="0" smtClean="0"/>
              <a:t>PRPP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02806" y="-39195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3</a:t>
            </a:r>
            <a:endParaRPr lang="en-GB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5992" y="4528404"/>
            <a:ext cx="4210050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06" y="908596"/>
            <a:ext cx="2087507" cy="3444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5992" y="244616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994185" y="360210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-6.4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22513" y="207081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-5.0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670646" y="373762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-4.9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291893" y="303579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-4.5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24668" y="536247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Docking Model2 FUR1 (192R4) monomer with </a:t>
            </a:r>
            <a:r>
              <a:rPr lang="en-GB" dirty="0" smtClean="0"/>
              <a:t>PRPP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8626" y="-28076"/>
            <a:ext cx="21194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2</a:t>
            </a:r>
            <a:endParaRPr lang="en-GB" sz="4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2" y="4547454"/>
            <a:ext cx="417195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6" y="1002770"/>
            <a:ext cx="2365100" cy="34474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40044" y="36724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-7.2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540043" y="28511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09246" y="296545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-6.7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02811" y="219297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1345788" y="18861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t="4124" r="22182" b="7283"/>
          <a:stretch>
            <a:fillRect/>
          </a:stretch>
        </p:blipFill>
        <p:spPr>
          <a:xfrm>
            <a:off x="2504049" y="998806"/>
            <a:ext cx="2405576" cy="35028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40729" y="349716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-7.2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2915435" y="31855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630717" y="27383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-6.7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681213" y="213526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-5.5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767147" y="207081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-4.7</a:t>
            </a:r>
            <a:endParaRPr lang="en-GB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t="7505" r="16283" b="5156"/>
          <a:stretch>
            <a:fillRect/>
          </a:stretch>
        </p:blipFill>
        <p:spPr>
          <a:xfrm>
            <a:off x="9200271" y="829994"/>
            <a:ext cx="2335237" cy="34184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312527" y="258614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-6.9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10360960" y="33682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-6.4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10310021" y="196307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-5.0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9459884" y="370942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-4.9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10587315" y="281621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-4.5</a:t>
            </a:r>
            <a:endParaRPr lang="en-GB" dirty="0"/>
          </a:p>
        </p:txBody>
      </p:sp>
      <p:sp>
        <p:nvSpPr>
          <p:cNvPr id="37" name="Oval 36"/>
          <p:cNvSpPr/>
          <p:nvPr/>
        </p:nvSpPr>
        <p:spPr>
          <a:xfrm>
            <a:off x="3536174" y="3307898"/>
            <a:ext cx="1022845" cy="61159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3401905" y="3928206"/>
            <a:ext cx="1734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Binding pocket of 5FU has the best binding score</a:t>
            </a:r>
            <a:endParaRPr lang="en-GB" sz="1400" dirty="0">
              <a:solidFill>
                <a:srgbClr val="00B0F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0082868" y="3155738"/>
            <a:ext cx="948889" cy="61159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81692" y="3791017"/>
            <a:ext cx="183563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accent2"/>
                </a:solidFill>
              </a:rPr>
              <a:t>Truncated at C-</a:t>
            </a:r>
            <a:r>
              <a:rPr lang="en-GB" sz="1400" dirty="0" err="1" smtClean="0">
                <a:solidFill>
                  <a:schemeClr val="accent2"/>
                </a:solidFill>
              </a:rPr>
              <a:t>ter</a:t>
            </a:r>
            <a:r>
              <a:rPr lang="en-GB" sz="1400" dirty="0" smtClean="0">
                <a:solidFill>
                  <a:schemeClr val="accent2"/>
                </a:solidFill>
              </a:rPr>
              <a:t> of FUR1 reduce binding affinity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0" t="4767" r="20501" b="7377"/>
          <a:stretch>
            <a:fillRect/>
          </a:stretch>
        </p:blipFill>
        <p:spPr>
          <a:xfrm>
            <a:off x="548639" y="1049352"/>
            <a:ext cx="3151932" cy="4461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0166" y="393895"/>
            <a:ext cx="685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Alignment of Docking wit PRPP in 192R4 </a:t>
            </a:r>
            <a:r>
              <a:rPr lang="en-GB" dirty="0" smtClean="0"/>
              <a:t>between Model2 and </a:t>
            </a:r>
            <a:r>
              <a:rPr lang="en-GB" dirty="0" smtClean="0"/>
              <a:t>Model3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603717" y="6013222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Blue PRPP = in Model 2</a:t>
            </a:r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FF66FF"/>
                </a:solidFill>
              </a:rPr>
              <a:t>Pink PRPP = in Model 3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74626" y="5923722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NK</a:t>
            </a:r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 July </a:t>
            </a:r>
            <a:r>
              <a:rPr lang="en-GB" dirty="0" smtClean="0"/>
              <a:t>2024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40812" y="3404382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Although homology model 2 and 3 share similar folding but they provide different location at the binding pockets</a:t>
            </a:r>
            <a:endParaRPr lang="en-GB" dirty="0" smtClean="0"/>
          </a:p>
          <a:p>
            <a:r>
              <a:rPr lang="en-GB" dirty="0" smtClean="0"/>
              <a:t>Except three binding pockets which PRPP can bind at the same positions.</a:t>
            </a:r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2009854" y="4060818"/>
            <a:ext cx="703383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84489" y="4262511"/>
            <a:ext cx="1956324" cy="21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714431" y="2534362"/>
            <a:ext cx="998806" cy="604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124605" y="3760071"/>
            <a:ext cx="2616208" cy="41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2708419">
            <a:off x="1189104" y="3237151"/>
            <a:ext cx="744818" cy="9945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99745" y="3071691"/>
            <a:ext cx="2041066" cy="106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40811" y="1250173"/>
            <a:ext cx="699164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i="1" u="sng" dirty="0" smtClean="0"/>
              <a:t>Summary</a:t>
            </a:r>
            <a:endParaRPr lang="en-GB" i="1" u="sng" dirty="0" smtClean="0"/>
          </a:p>
          <a:p>
            <a:r>
              <a:rPr lang="en-GB" dirty="0" smtClean="0"/>
              <a:t>Docking analysis of PPRP into FUR1 homology Model 2 and Model 3 provide the promising binding pocket at around Arm 2.</a:t>
            </a:r>
            <a:endParaRPr lang="en-GB" dirty="0" smtClean="0"/>
          </a:p>
          <a:p>
            <a:r>
              <a:rPr lang="en-GB" dirty="0" smtClean="0"/>
              <a:t>Therefore, the docking results is highly reliable to the previous structures and data! </a:t>
            </a:r>
            <a:endParaRPr lang="en-GB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26" y="-28076"/>
            <a:ext cx="4649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</a:t>
            </a:r>
            <a:r>
              <a:rPr lang="en-GB" sz="4400" b="1" dirty="0"/>
              <a:t>2</a:t>
            </a:r>
            <a:r>
              <a:rPr lang="en-GB" sz="4400" b="1" dirty="0" smtClean="0"/>
              <a:t> with PPRP</a:t>
            </a:r>
            <a:endParaRPr lang="en-GB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0" y="823258"/>
            <a:ext cx="2525151" cy="25251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54" y="1470375"/>
            <a:ext cx="1788514" cy="1788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3151" y="5935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1788" y="59355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692" y="57715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192R4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3946" y="3334144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103401" y="3334143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076750" y="1710804"/>
            <a:ext cx="428322" cy="777497"/>
            <a:chOff x="9969917" y="1522544"/>
            <a:chExt cx="428322" cy="777497"/>
          </a:xfrm>
        </p:grpSpPr>
        <p:grpSp>
          <p:nvGrpSpPr>
            <p:cNvPr id="11" name="Group 10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13" name="Arc 12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196158" y="2194031"/>
            <a:ext cx="500639" cy="44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696797" y="963830"/>
            <a:ext cx="1616917" cy="1230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120" y="2626342"/>
            <a:ext cx="1594594" cy="72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44" y="962889"/>
            <a:ext cx="2373057" cy="23730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71309" y="1245075"/>
            <a:ext cx="322150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Docking of PPRP in Homology Model3 all variants (WT, R214T and 192R4) provide the same binding region!</a:t>
            </a:r>
            <a:endParaRPr lang="en-GB" sz="1400" dirty="0" smtClean="0"/>
          </a:p>
          <a:p>
            <a:r>
              <a:rPr lang="en-GB" sz="1400" dirty="0" smtClean="0"/>
              <a:t>Therefore, these variants do not effect PPRP binding!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313714" y="4224039"/>
            <a:ext cx="36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PPRP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from docking in Model </a:t>
            </a:r>
            <a:r>
              <a:rPr lang="en-GB" dirty="0" smtClean="0">
                <a:solidFill>
                  <a:schemeClr val="accent2"/>
                </a:solidFill>
              </a:rPr>
              <a:t>3 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714" y="3854707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PPRP </a:t>
            </a:r>
            <a:r>
              <a:rPr lang="en-GB" dirty="0" smtClean="0">
                <a:solidFill>
                  <a:srgbClr val="00B050"/>
                </a:solidFill>
              </a:rPr>
              <a:t>from docking in Model 3 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3714" y="4593371"/>
            <a:ext cx="365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PPRP </a:t>
            </a:r>
            <a:r>
              <a:rPr lang="en-GB" dirty="0">
                <a:solidFill>
                  <a:srgbClr val="FF66FF"/>
                </a:solidFill>
              </a:rPr>
              <a:t>from docking in Model </a:t>
            </a:r>
            <a:r>
              <a:rPr lang="en-GB" dirty="0" smtClean="0">
                <a:solidFill>
                  <a:srgbClr val="FF66FF"/>
                </a:solidFill>
              </a:rPr>
              <a:t>3 192R4</a:t>
            </a:r>
            <a:endParaRPr lang="en-GB" dirty="0">
              <a:solidFill>
                <a:srgbClr val="FF66FF"/>
              </a:solidFill>
            </a:endParaRPr>
          </a:p>
        </p:txBody>
      </p:sp>
      <p:cxnSp>
        <p:nvCxnSpPr>
          <p:cNvPr id="23" name="Straight Arrow Connector 22"/>
          <p:cNvCxnSpPr>
            <a:stCxn id="19" idx="1"/>
          </p:cNvCxnSpPr>
          <p:nvPr/>
        </p:nvCxnSpPr>
        <p:spPr>
          <a:xfrm flipH="1">
            <a:off x="7634322" y="1829851"/>
            <a:ext cx="1136987" cy="3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8" y="908945"/>
            <a:ext cx="2419855" cy="2419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3151" y="59355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788" y="59355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692" y="57715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192R4</a:t>
            </a:r>
            <a:endParaRPr lang="en-GB" dirty="0">
              <a:solidFill>
                <a:srgbClr val="FF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626" y="-28076"/>
            <a:ext cx="4649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 smtClean="0"/>
              <a:t>Model </a:t>
            </a:r>
            <a:r>
              <a:rPr lang="en-GB" sz="4400" b="1" dirty="0" smtClean="0"/>
              <a:t>3 with PPRP</a:t>
            </a:r>
            <a:endParaRPr lang="en-GB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947" y="1624424"/>
            <a:ext cx="1675623" cy="167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3946" y="3334144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Side view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103401" y="3334143"/>
            <a:ext cx="101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Bottom view</a:t>
            </a:r>
            <a:endParaRPr lang="en-GB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076750" y="1710804"/>
            <a:ext cx="428322" cy="777497"/>
            <a:chOff x="9969917" y="1522544"/>
            <a:chExt cx="428322" cy="777497"/>
          </a:xfrm>
        </p:grpSpPr>
        <p:grpSp>
          <p:nvGrpSpPr>
            <p:cNvPr id="11" name="Group 10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13" name="Arc 12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5" y="962891"/>
            <a:ext cx="2394188" cy="23941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96158" y="2194031"/>
            <a:ext cx="500639" cy="44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96797" y="963830"/>
            <a:ext cx="1616917" cy="1230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19120" y="2626342"/>
            <a:ext cx="1594594" cy="722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71309" y="1245075"/>
            <a:ext cx="322150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Docking of PPRP in Homology Model3 all variants (WT, R214T and 192R4) provide the same binding region!</a:t>
            </a:r>
            <a:endParaRPr lang="en-GB" sz="1400" dirty="0" smtClean="0"/>
          </a:p>
          <a:p>
            <a:r>
              <a:rPr lang="en-GB" sz="1400" dirty="0" smtClean="0"/>
              <a:t>Therefore, these variants do not effect PPRP binding!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313714" y="4224039"/>
            <a:ext cx="36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2"/>
                </a:solidFill>
              </a:rPr>
              <a:t>PPRP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from docking in Model </a:t>
            </a:r>
            <a:r>
              <a:rPr lang="en-GB" dirty="0" smtClean="0">
                <a:solidFill>
                  <a:schemeClr val="accent2"/>
                </a:solidFill>
              </a:rPr>
              <a:t>3 R214T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714" y="3854707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PPRP </a:t>
            </a:r>
            <a:r>
              <a:rPr lang="en-GB" dirty="0" smtClean="0">
                <a:solidFill>
                  <a:srgbClr val="00B050"/>
                </a:solidFill>
              </a:rPr>
              <a:t>from docking in Model 3 WT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13714" y="4593371"/>
            <a:ext cx="365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66FF"/>
                </a:solidFill>
              </a:rPr>
              <a:t>PPRP </a:t>
            </a:r>
            <a:r>
              <a:rPr lang="en-GB" dirty="0">
                <a:solidFill>
                  <a:srgbClr val="FF66FF"/>
                </a:solidFill>
              </a:rPr>
              <a:t>from docking in Model </a:t>
            </a:r>
            <a:r>
              <a:rPr lang="en-GB" dirty="0" smtClean="0">
                <a:solidFill>
                  <a:srgbClr val="FF66FF"/>
                </a:solidFill>
              </a:rPr>
              <a:t>3 192R4</a:t>
            </a:r>
            <a:endParaRPr lang="en-GB" dirty="0">
              <a:solidFill>
                <a:srgbClr val="FF66FF"/>
              </a:solidFill>
            </a:endParaRPr>
          </a:p>
        </p:txBody>
      </p:sp>
      <p:cxnSp>
        <p:nvCxnSpPr>
          <p:cNvPr id="24" name="Straight Arrow Connector 23"/>
          <p:cNvCxnSpPr>
            <a:stCxn id="19" idx="1"/>
          </p:cNvCxnSpPr>
          <p:nvPr/>
        </p:nvCxnSpPr>
        <p:spPr>
          <a:xfrm flipH="1">
            <a:off x="7634322" y="1829851"/>
            <a:ext cx="1136987" cy="311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007" y="1084386"/>
            <a:ext cx="661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Superimposed of Docking results in Model3 (WT) with 5FU and PPRP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745397" y="2393859"/>
            <a:ext cx="4558931" cy="2377371"/>
            <a:chOff x="7422062" y="3716462"/>
            <a:chExt cx="4558931" cy="2377371"/>
          </a:xfrm>
        </p:grpSpPr>
        <p:grpSp>
          <p:nvGrpSpPr>
            <p:cNvPr id="12" name="Group 11"/>
            <p:cNvGrpSpPr/>
            <p:nvPr/>
          </p:nvGrpSpPr>
          <p:grpSpPr>
            <a:xfrm>
              <a:off x="7422062" y="3716462"/>
              <a:ext cx="1394498" cy="1644748"/>
              <a:chOff x="7582768" y="3768832"/>
              <a:chExt cx="1394498" cy="164474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002537" y="3768832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5FU</a:t>
                </a:r>
                <a:endParaRPr lang="de-AT" dirty="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2768" y="3976878"/>
                <a:ext cx="1394498" cy="1394498"/>
              </a:xfrm>
              <a:prstGeom prst="rect">
                <a:avLst/>
              </a:prstGeom>
            </p:spPr>
          </p:pic>
          <p:sp>
            <p:nvSpPr>
              <p:cNvPr id="22" name="Oval 21"/>
              <p:cNvSpPr/>
              <p:nvPr/>
            </p:nvSpPr>
            <p:spPr>
              <a:xfrm>
                <a:off x="8074854" y="5069497"/>
                <a:ext cx="412303" cy="3440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88877" y="3753636"/>
              <a:ext cx="3092116" cy="1622491"/>
              <a:chOff x="9099884" y="3748885"/>
              <a:chExt cx="3092116" cy="162249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169" b="29496"/>
              <a:stretch>
                <a:fillRect/>
              </a:stretch>
            </p:blipFill>
            <p:spPr>
              <a:xfrm>
                <a:off x="9099884" y="3876804"/>
                <a:ext cx="3092116" cy="149457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090982" y="3748885"/>
                <a:ext cx="665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PRPP</a:t>
                </a:r>
                <a:endParaRPr lang="de-AT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0900115" y="4366795"/>
                <a:ext cx="412303" cy="34408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8078248" y="5724501"/>
              <a:ext cx="2271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Reaction sites of FUR1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endCxn id="22" idx="5"/>
            </p:cNvCxnSpPr>
            <p:nvPr/>
          </p:nvCxnSpPr>
          <p:spPr>
            <a:xfrm flipH="1" flipV="1">
              <a:off x="8266071" y="5310820"/>
              <a:ext cx="622807" cy="3955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9607284" y="4726490"/>
              <a:ext cx="1140425" cy="9517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106597" y="1675228"/>
            <a:ext cx="4183966" cy="4183966"/>
            <a:chOff x="1106597" y="1675228"/>
            <a:chExt cx="4183966" cy="41839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597" y="1675228"/>
              <a:ext cx="4183966" cy="418396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25332" y="288387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5FU</a:t>
              </a:r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8537" y="358254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PPRP</a:t>
              </a:r>
              <a:endParaRPr lang="en-GB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561431" y="4206241"/>
              <a:ext cx="281354" cy="3094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3254852" y="4178105"/>
              <a:ext cx="281354" cy="30948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55042" y="5440625"/>
              <a:ext cx="2271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Reaction sites of FUR1</a:t>
              </a:r>
              <a:endParaRPr lang="en-GB" dirty="0"/>
            </a:p>
          </p:txBody>
        </p:sp>
        <p:cxnSp>
          <p:nvCxnSpPr>
            <p:cNvPr id="24" name="Straight Arrow Connector 23"/>
            <p:cNvCxnSpPr>
              <a:stCxn id="23" idx="0"/>
            </p:cNvCxnSpPr>
            <p:nvPr/>
          </p:nvCxnSpPr>
          <p:spPr>
            <a:xfrm flipH="1" flipV="1">
              <a:off x="2683384" y="4401898"/>
              <a:ext cx="407482" cy="10387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3170980" y="4515730"/>
              <a:ext cx="195481" cy="924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9854" y="191401"/>
            <a:ext cx="752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Superimposed of Docking results in Model3 WT and 192R4 with 5FU and PPRP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77243" y="1744394"/>
            <a:ext cx="5359791" cy="2461846"/>
            <a:chOff x="6077243" y="1744394"/>
            <a:chExt cx="5359791" cy="24618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0" t="16487" r="11817" b="12091"/>
            <a:stretch>
              <a:fillRect/>
            </a:stretch>
          </p:blipFill>
          <p:spPr>
            <a:xfrm>
              <a:off x="6077243" y="2293034"/>
              <a:ext cx="2110154" cy="191320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5" t="12889" r="16484" b="10260"/>
            <a:stretch>
              <a:fillRect/>
            </a:stretch>
          </p:blipFill>
          <p:spPr>
            <a:xfrm>
              <a:off x="9012752" y="1744394"/>
              <a:ext cx="2424282" cy="242428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724358" y="2974595"/>
              <a:ext cx="649156" cy="572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7373513" y="1744394"/>
              <a:ext cx="1616917" cy="1230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395836" y="3406906"/>
              <a:ext cx="1594594" cy="722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0452296" y="217482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5FU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44216" y="307596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PPRP</a:t>
              </a:r>
              <a:endParaRPr lang="en-GB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5429" y="815925"/>
            <a:ext cx="5190979" cy="4734336"/>
            <a:chOff x="618978" y="815925"/>
            <a:chExt cx="5190979" cy="4734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1" t="7093" r="27042" b="14853"/>
            <a:stretch>
              <a:fillRect/>
            </a:stretch>
          </p:blipFill>
          <p:spPr>
            <a:xfrm>
              <a:off x="618978" y="984737"/>
              <a:ext cx="2307102" cy="35731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4" t="3594" r="21076" b="7565"/>
            <a:stretch>
              <a:fillRect/>
            </a:stretch>
          </p:blipFill>
          <p:spPr>
            <a:xfrm>
              <a:off x="3151163" y="815925"/>
              <a:ext cx="2658794" cy="385454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212106" y="4868537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B050"/>
                  </a:solidFill>
                </a:rPr>
                <a:t>WT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7328" y="5152478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66FF"/>
                  </a:solidFill>
                </a:rPr>
                <a:t>192R4</a:t>
              </a:r>
              <a:endParaRPr lang="en-GB" dirty="0">
                <a:solidFill>
                  <a:srgbClr val="FF66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935184" y="3364702"/>
              <a:ext cx="793948" cy="8039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2429774" y="3906473"/>
              <a:ext cx="1213758" cy="1075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116094" y="5027041"/>
              <a:ext cx="1514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chemeClr val="accent1">
                      <a:lumMod val="75000"/>
                    </a:schemeClr>
                  </a:solidFill>
                </a:rPr>
                <a:t>C-terminus</a:t>
              </a:r>
              <a:endParaRPr lang="en-GB" sz="1400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en-GB" sz="1400" dirty="0" smtClean="0">
                  <a:solidFill>
                    <a:schemeClr val="accent1">
                      <a:lumMod val="75000"/>
                    </a:schemeClr>
                  </a:solidFill>
                </a:rPr>
                <a:t>(truncated region)</a:t>
              </a:r>
              <a:endParaRPr lang="en-GB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429477" y="3406906"/>
              <a:ext cx="793948" cy="8039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068783" y="4042753"/>
              <a:ext cx="668093" cy="949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591331" y="2629409"/>
            <a:ext cx="428322" cy="777497"/>
            <a:chOff x="9969917" y="1522544"/>
            <a:chExt cx="428322" cy="777497"/>
          </a:xfrm>
        </p:grpSpPr>
        <p:grpSp>
          <p:nvGrpSpPr>
            <p:cNvPr id="25" name="Group 24"/>
            <p:cNvGrpSpPr/>
            <p:nvPr/>
          </p:nvGrpSpPr>
          <p:grpSpPr>
            <a:xfrm>
              <a:off x="9976341" y="1797734"/>
              <a:ext cx="365776" cy="502307"/>
              <a:chOff x="10042194" y="1783693"/>
              <a:chExt cx="499394" cy="685800"/>
            </a:xfrm>
          </p:grpSpPr>
          <p:sp>
            <p:nvSpPr>
              <p:cNvPr id="27" name="Arc 26"/>
              <p:cNvSpPr/>
              <p:nvPr/>
            </p:nvSpPr>
            <p:spPr>
              <a:xfrm>
                <a:off x="10143206" y="1783693"/>
                <a:ext cx="262692" cy="685800"/>
              </a:xfrm>
              <a:prstGeom prst="arc">
                <a:avLst>
                  <a:gd name="adj1" fmla="val 13474418"/>
                  <a:gd name="adj2" fmla="val 8000158"/>
                </a:avLst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10042194" y="2126594"/>
                <a:ext cx="4993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9969917" y="152254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90°</a:t>
              </a:r>
              <a:endParaRPr lang="en-GB" sz="1400" dirty="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6550" y="596901"/>
            <a:ext cx="7523679" cy="5930900"/>
            <a:chOff x="336550" y="292101"/>
            <a:chExt cx="7523679" cy="59309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50" y="292101"/>
              <a:ext cx="7523679" cy="593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473700" y="4699000"/>
              <a:ext cx="2061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Schumacher M.A., et al., 1998</a:t>
              </a:r>
              <a:endParaRPr lang="de-AT" sz="12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2300" y="458157"/>
            <a:ext cx="5881739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AT" sz="1400" dirty="0"/>
              <a:t>&gt;B9J08_004076 COORDS:PEKT02000007_C_auris_B8441:3118817-3118161C, translated using codon table 12 (218 amino acids)</a:t>
            </a:r>
            <a:endParaRPr lang="de-AT" sz="1400" dirty="0"/>
          </a:p>
          <a:p>
            <a:endParaRPr lang="de-AT" sz="1400" dirty="0"/>
          </a:p>
          <a:p>
            <a:r>
              <a:rPr lang="de-AT" sz="1400" dirty="0" smtClean="0"/>
              <a:t>MSTPQNVSKNVILLPQTNQLRGLYSIIRDQSTKRGDFVFYSDRIIRLLVEEGLNQLPVEE</a:t>
            </a:r>
            <a:endParaRPr lang="de-AT" sz="1400" dirty="0"/>
          </a:p>
          <a:p>
            <a:r>
              <a:rPr lang="de-AT" sz="1400" dirty="0" smtClean="0"/>
              <a:t>AIIECHGGHKYKGAKFLGKICGVSIVRAGESMEMGLRDCCRSVRIGKILIQRDEETALPK</a:t>
            </a:r>
            <a:endParaRPr lang="de-AT" sz="1400" dirty="0"/>
          </a:p>
          <a:p>
            <a:r>
              <a:rPr lang="de-AT" sz="1400" dirty="0" smtClean="0"/>
              <a:t>LFYEKLPEDISERYVFLLDPMLATGGSAMMAVEVLLSRGVRMDRIFFLNLLAAPEGINAF</a:t>
            </a:r>
            <a:endParaRPr lang="de-AT" sz="1400" dirty="0"/>
          </a:p>
          <a:p>
            <a:r>
              <a:rPr lang="de-AT" sz="1400" dirty="0"/>
              <a:t>HEKYPDVRIITGGIDEKLDDDKYIVPGLGDFGDRYYCI*</a:t>
            </a:r>
            <a:endParaRPr lang="de-AT" sz="1400" dirty="0"/>
          </a:p>
        </p:txBody>
      </p:sp>
      <p:sp>
        <p:nvSpPr>
          <p:cNvPr id="3" name="Rectangle 2"/>
          <p:cNvSpPr/>
          <p:nvPr/>
        </p:nvSpPr>
        <p:spPr>
          <a:xfrm>
            <a:off x="6713384" y="484715"/>
            <a:ext cx="5011584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AT" sz="1400" dirty="0"/>
              <a:t>&gt;FUR1_Cauris_WT_inLab</a:t>
            </a:r>
            <a:endParaRPr lang="de-AT" sz="1400" dirty="0"/>
          </a:p>
          <a:p>
            <a:r>
              <a:rPr lang="de-AT" sz="1400" dirty="0"/>
              <a:t>MSTPQNVSKNVILLPQTNQLRGLYSIIRDQLTKRGDFVFYSDRIIRLLVE</a:t>
            </a:r>
            <a:endParaRPr lang="de-AT" sz="1400" dirty="0"/>
          </a:p>
          <a:p>
            <a:r>
              <a:rPr lang="de-AT" sz="1400" dirty="0"/>
              <a:t>EGLNQLPVEEAIIECHGGHKYKGAKFLGKICGVSIVRAGESMEMGLRDCC</a:t>
            </a:r>
            <a:endParaRPr lang="de-AT" sz="1400" dirty="0"/>
          </a:p>
          <a:p>
            <a:r>
              <a:rPr lang="de-AT" sz="1400" dirty="0"/>
              <a:t>RSVRIGKILIQRDEETALPKLFYEKLPEDISERYVFLLDPMLATGGSAMM</a:t>
            </a:r>
            <a:endParaRPr lang="de-AT" sz="1400" dirty="0"/>
          </a:p>
          <a:p>
            <a:r>
              <a:rPr lang="de-AT" sz="1400" dirty="0"/>
              <a:t>AVEVLLSRGVRMDRIFFLNLLAAPEGINAFHEKYPDVRIITGGIDEKLDD</a:t>
            </a:r>
            <a:endParaRPr lang="de-AT" sz="1400" dirty="0"/>
          </a:p>
          <a:p>
            <a:r>
              <a:rPr lang="de-AT" sz="1400" dirty="0"/>
              <a:t>DKYIVPGLGDFGDRYYCI*</a:t>
            </a:r>
            <a:endParaRPr lang="de-AT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13384" y="4626277"/>
            <a:ext cx="5203313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Remarks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Sequence in our lab is clinical isolation which contains 1 mutation at </a:t>
            </a:r>
            <a:r>
              <a:rPr lang="en-US" sz="1400" b="1" dirty="0" smtClean="0">
                <a:solidFill>
                  <a:srgbClr val="FF0000"/>
                </a:solidFill>
              </a:rPr>
              <a:t>S31L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/>
              <a:t>Resistant strains show alterations at C-terminus!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Mutation at </a:t>
            </a:r>
            <a:r>
              <a:rPr lang="en-US" sz="1400" b="1" dirty="0" smtClean="0">
                <a:solidFill>
                  <a:srgbClr val="FF0000"/>
                </a:solidFill>
              </a:rPr>
              <a:t>R214T at C-terminus</a:t>
            </a:r>
            <a:r>
              <a:rPr lang="en-US" sz="1400" dirty="0" smtClean="0"/>
              <a:t> shows resistant phenomena!</a:t>
            </a:r>
            <a:endParaRPr lang="de-AT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37047" y="36559"/>
            <a:ext cx="378898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C. </a:t>
            </a:r>
            <a:r>
              <a:rPr lang="en-US" b="1" dirty="0" err="1" smtClean="0"/>
              <a:t>auris</a:t>
            </a:r>
            <a:r>
              <a:rPr lang="en-US" b="1" dirty="0" smtClean="0"/>
              <a:t> FUR1 protein 218 amino acids</a:t>
            </a:r>
            <a:endParaRPr lang="de-AT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759462" y="5996353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NK</a:t>
            </a:r>
            <a:endParaRPr lang="en-US" dirty="0" smtClean="0"/>
          </a:p>
          <a:p>
            <a:r>
              <a:rPr lang="en-US" dirty="0" smtClean="0"/>
              <a:t>25 June 2024</a:t>
            </a:r>
            <a:endParaRPr lang="de-AT" dirty="0"/>
          </a:p>
        </p:txBody>
      </p:sp>
      <p:grpSp>
        <p:nvGrpSpPr>
          <p:cNvPr id="26" name="Group 25"/>
          <p:cNvGrpSpPr/>
          <p:nvPr/>
        </p:nvGrpSpPr>
        <p:grpSpPr>
          <a:xfrm>
            <a:off x="592804" y="2099122"/>
            <a:ext cx="10242778" cy="4596287"/>
            <a:chOff x="592804" y="2099122"/>
            <a:chExt cx="10242778" cy="4596287"/>
          </a:xfrm>
        </p:grpSpPr>
        <p:grpSp>
          <p:nvGrpSpPr>
            <p:cNvPr id="21" name="Group 20"/>
            <p:cNvGrpSpPr/>
            <p:nvPr/>
          </p:nvGrpSpPr>
          <p:grpSpPr>
            <a:xfrm>
              <a:off x="592804" y="2099122"/>
              <a:ext cx="10172963" cy="4596287"/>
              <a:chOff x="592804" y="2099122"/>
              <a:chExt cx="10172963" cy="459628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22300" y="2099122"/>
                <a:ext cx="10143467" cy="2311127"/>
                <a:chOff x="622300" y="2099122"/>
                <a:chExt cx="10143467" cy="2311127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622300" y="2333159"/>
                  <a:ext cx="10143467" cy="2077090"/>
                  <a:chOff x="622300" y="2333159"/>
                  <a:chExt cx="10632856" cy="2177303"/>
                </a:xfrm>
              </p:grpSpPr>
              <p:pic>
                <p:nvPicPr>
                  <p:cNvPr id="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359"/>
                  <a:stretch>
                    <a:fillRect/>
                  </a:stretch>
                </p:blipFill>
                <p:spPr bwMode="auto">
                  <a:xfrm>
                    <a:off x="2485820" y="2333159"/>
                    <a:ext cx="8769336" cy="21773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300" y="2333159"/>
                    <a:ext cx="1860301" cy="167677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3849329" y="2099122"/>
                  <a:ext cx="5277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rgbClr val="FF0000"/>
                      </a:solidFill>
                    </a:rPr>
                    <a:t>S31L</a:t>
                  </a:r>
                  <a:endParaRPr lang="de-AT" sz="14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92804" y="4626277"/>
                <a:ext cx="5654748" cy="2069132"/>
                <a:chOff x="592804" y="4626277"/>
                <a:chExt cx="5654748" cy="2069132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92804" y="4626277"/>
                  <a:ext cx="5601519" cy="2069132"/>
                  <a:chOff x="752331" y="4689039"/>
                  <a:chExt cx="5368251" cy="1982966"/>
                </a:xfrm>
              </p:grpSpPr>
              <p:pic>
                <p:nvPicPr>
                  <p:cNvPr id="5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2602" y="4689039"/>
                    <a:ext cx="3637980" cy="19829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331" y="4689039"/>
                    <a:ext cx="1700775" cy="15329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5599618" y="5506954"/>
                  <a:ext cx="6479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rgbClr val="FF0000"/>
                      </a:solidFill>
                    </a:rPr>
                    <a:t>R214T</a:t>
                  </a:r>
                  <a:endParaRPr lang="de-AT" sz="14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7067550" y="2333158"/>
                <a:ext cx="304800" cy="1571023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572499" y="2333158"/>
                <a:ext cx="504825" cy="157102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091157" y="2333158"/>
                <a:ext cx="548268" cy="1571024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>
                  <a:solidFill>
                    <a:srgbClr val="92D05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295900" y="4626276"/>
                <a:ext cx="897999" cy="15614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299930" y="4421103"/>
              <a:ext cx="9012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rgbClr val="FF0000"/>
                  </a:solidFill>
                </a:rPr>
                <a:t>Uracil binding</a:t>
              </a:r>
              <a:endParaRPr lang="de-AT" sz="1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51292" y="2125038"/>
              <a:ext cx="11544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2"/>
                  </a:solidFill>
                </a:rPr>
                <a:t>Phosphate binding</a:t>
              </a:r>
              <a:endParaRPr lang="de-AT" sz="10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87887" y="2132103"/>
              <a:ext cx="9476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accent6"/>
                  </a:solidFill>
                </a:rPr>
                <a:t>Ribose binding</a:t>
              </a:r>
              <a:endParaRPr lang="de-AT" sz="1000" dirty="0">
                <a:solidFill>
                  <a:schemeClr val="accent6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89409" y="2142591"/>
              <a:ext cx="963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rgbClr val="0000FF"/>
                  </a:solidFill>
                </a:rPr>
                <a:t>Sulfate binding</a:t>
              </a:r>
              <a:endParaRPr lang="de-AT" sz="10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98904" y="858218"/>
            <a:ext cx="9075417" cy="5386873"/>
            <a:chOff x="1098904" y="858218"/>
            <a:chExt cx="9075417" cy="5386873"/>
          </a:xfrm>
        </p:grpSpPr>
        <p:grpSp>
          <p:nvGrpSpPr>
            <p:cNvPr id="19" name="Group 18"/>
            <p:cNvGrpSpPr/>
            <p:nvPr/>
          </p:nvGrpSpPr>
          <p:grpSpPr>
            <a:xfrm>
              <a:off x="1098904" y="3667103"/>
              <a:ext cx="8204202" cy="2577988"/>
              <a:chOff x="1098904" y="3921753"/>
              <a:chExt cx="8204202" cy="2577988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098904" y="3937314"/>
                <a:ext cx="8204202" cy="2562427"/>
                <a:chOff x="1098904" y="3937314"/>
                <a:chExt cx="8204202" cy="2562427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98904" y="4129873"/>
                  <a:ext cx="8204202" cy="2369868"/>
                  <a:chOff x="1085850" y="4140150"/>
                  <a:chExt cx="10255044" cy="2962275"/>
                </a:xfrm>
              </p:grpSpPr>
              <p:pic>
                <p:nvPicPr>
                  <p:cNvPr id="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85850" y="4140150"/>
                    <a:ext cx="1247775" cy="23717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125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77869" y="4140150"/>
                    <a:ext cx="8963025" cy="29622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8273165" y="4440154"/>
                  <a:ext cx="5180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FF0000"/>
                      </a:solidFill>
                    </a:rPr>
                    <a:t>R214T</a:t>
                  </a:r>
                  <a:endParaRPr lang="de-AT" sz="1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7897765" y="4140050"/>
                  <a:ext cx="871586" cy="189731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873219" y="3937314"/>
                  <a:ext cx="9012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rgbClr val="FF0000"/>
                      </a:solidFill>
                    </a:rPr>
                    <a:t>Uracil binding</a:t>
                  </a:r>
                  <a:endParaRPr lang="de-AT" sz="10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2567646" y="4141749"/>
                <a:ext cx="485117" cy="188554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46439" y="3921753"/>
                <a:ext cx="115448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2"/>
                    </a:solidFill>
                  </a:rPr>
                  <a:t>Phosphate binding</a:t>
                </a:r>
                <a:endParaRPr lang="de-AT" sz="1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423555" y="4140051"/>
                <a:ext cx="548268" cy="188724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>
                  <a:solidFill>
                    <a:srgbClr val="92D05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220285" y="3938996"/>
                <a:ext cx="9476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chemeClr val="accent6"/>
                    </a:solidFill>
                  </a:rPr>
                  <a:t>Ribose binding</a:t>
                </a:r>
                <a:endParaRPr lang="de-AT" sz="1000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136080" y="858218"/>
              <a:ext cx="9038241" cy="2651450"/>
              <a:chOff x="1136080" y="858218"/>
              <a:chExt cx="9038241" cy="265145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36080" y="1147419"/>
                <a:ext cx="9038241" cy="2362249"/>
                <a:chOff x="432466" y="766763"/>
                <a:chExt cx="11297572" cy="2952750"/>
              </a:xfrm>
            </p:grpSpPr>
            <p:pic>
              <p:nvPicPr>
                <p:cNvPr id="512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9738" y="766763"/>
                  <a:ext cx="10020300" cy="2952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23" name="Picture 3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466" y="766763"/>
                  <a:ext cx="1247775" cy="2371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5794469" y="858218"/>
                <a:ext cx="13292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0000"/>
                    </a:solidFill>
                  </a:rPr>
                  <a:t>S31L is not conserved</a:t>
                </a:r>
                <a:endParaRPr lang="de-AT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104284" y="1147420"/>
                <a:ext cx="269399" cy="1893306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52147" y="946607"/>
                <a:ext cx="96372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0000FF"/>
                    </a:solidFill>
                  </a:rPr>
                  <a:t>Sulfate binding</a:t>
                </a:r>
                <a:endParaRPr lang="de-AT" sz="1000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5983784" y="1033045"/>
                <a:ext cx="0" cy="20940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0" y="6211669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NK</a:t>
            </a:r>
            <a:endParaRPr lang="en-US" dirty="0" smtClean="0"/>
          </a:p>
          <a:p>
            <a:r>
              <a:rPr lang="en-US" dirty="0" smtClean="0"/>
              <a:t>28 June 2024</a:t>
            </a:r>
            <a:endParaRPr lang="de-A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16610</Words>
  <Application>WPS Presentation</Application>
  <PresentationFormat>Widescreen</PresentationFormat>
  <Paragraphs>1575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0" baseType="lpstr">
      <vt:lpstr>Arial</vt:lpstr>
      <vt:lpstr>SimSun</vt:lpstr>
      <vt:lpstr>Wingdings</vt:lpstr>
      <vt:lpstr>Nimbus Roman No9 L</vt:lpstr>
      <vt:lpstr>Calibri Light</vt:lpstr>
      <vt:lpstr>DejaVu Sans</vt:lpstr>
      <vt:lpstr>Calibri</vt:lpstr>
      <vt:lpstr>Microsoft YaHei</vt:lpstr>
      <vt:lpstr>Droid Sans Fallback</vt:lpstr>
      <vt:lpstr>Arial Unicode MS</vt:lpstr>
      <vt:lpstr>Arial</vt:lpstr>
      <vt:lpstr>Helvetica Neue</vt:lpstr>
      <vt:lpstr>Gubbi</vt:lpstr>
      <vt:lpstr>Office Theme</vt:lpstr>
      <vt:lpstr>PowerPoint 演示文稿</vt:lpstr>
      <vt:lpstr>PowerPoint 演示文稿</vt:lpstr>
      <vt:lpstr>PowerPoint 演示文稿</vt:lpstr>
      <vt:lpstr>MSA for FUR1, snapshot at the end of peptide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Narakorn</dc:creator>
  <cp:lastModifiedBy>dminh</cp:lastModifiedBy>
  <cp:revision>158</cp:revision>
  <dcterms:created xsi:type="dcterms:W3CDTF">2024-07-14T18:51:44Z</dcterms:created>
  <dcterms:modified xsi:type="dcterms:W3CDTF">2024-07-14T18:51:44Z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